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56" r:id="rId3"/>
    <p:sldId id="269" r:id="rId4"/>
    <p:sldId id="300" r:id="rId5"/>
    <p:sldId id="270" r:id="rId6"/>
    <p:sldId id="302" r:id="rId7"/>
    <p:sldId id="304" r:id="rId8"/>
    <p:sldId id="312" r:id="rId9"/>
    <p:sldId id="303" r:id="rId10"/>
    <p:sldId id="301" r:id="rId11"/>
    <p:sldId id="273" r:id="rId12"/>
    <p:sldId id="279" r:id="rId13"/>
    <p:sldId id="271" r:id="rId14"/>
    <p:sldId id="272" r:id="rId15"/>
    <p:sldId id="276" r:id="rId16"/>
    <p:sldId id="274" r:id="rId17"/>
    <p:sldId id="275" r:id="rId18"/>
    <p:sldId id="277" r:id="rId19"/>
    <p:sldId id="313" r:id="rId20"/>
    <p:sldId id="258" r:id="rId21"/>
    <p:sldId id="314" r:id="rId22"/>
    <p:sldId id="317" r:id="rId23"/>
    <p:sldId id="318" r:id="rId24"/>
    <p:sldId id="262" r:id="rId25"/>
    <p:sldId id="257" r:id="rId26"/>
    <p:sldId id="260" r:id="rId27"/>
    <p:sldId id="266" r:id="rId28"/>
    <p:sldId id="319" r:id="rId29"/>
    <p:sldId id="292" r:id="rId30"/>
    <p:sldId id="289" r:id="rId31"/>
    <p:sldId id="293" r:id="rId32"/>
    <p:sldId id="315" r:id="rId33"/>
    <p:sldId id="295" r:id="rId34"/>
    <p:sldId id="307" r:id="rId35"/>
    <p:sldId id="309" r:id="rId36"/>
    <p:sldId id="291" r:id="rId37"/>
    <p:sldId id="310" r:id="rId38"/>
    <p:sldId id="316" r:id="rId39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6E6"/>
    <a:srgbClr val="FFFFFF"/>
    <a:srgbClr val="FFD966"/>
    <a:srgbClr val="FFC000"/>
    <a:srgbClr val="AE4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69257392085581"/>
          <c:y val="2.578124841404722E-2"/>
          <c:w val="0.66156671085039731"/>
          <c:h val="0.9273437544695033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999"/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1C-4918-9548-69A255AED783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61C-4918-9548-69A255AED783}"/>
              </c:ext>
            </c:extLst>
          </c:dPt>
          <c:dPt>
            <c:idx val="2"/>
            <c:bubble3D val="0"/>
            <c:spPr>
              <a:solidFill>
                <a:srgbClr val="00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61C-4918-9548-69A255AED783}"/>
              </c:ext>
            </c:extLst>
          </c:dPt>
          <c:dPt>
            <c:idx val="3"/>
            <c:bubble3D val="0"/>
            <c:spPr>
              <a:solidFill>
                <a:srgbClr val="00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6C-4F23-A70C-28B906D97797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3.3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C-4918-9548-69A255AED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69257392085581"/>
          <c:y val="2.578124841404722E-2"/>
          <c:w val="0.66156671085039731"/>
          <c:h val="0.9273437544695033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999"/>
            </a:solidFill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00-46BA-9487-410AE3490F58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00-46BA-9487-410AE3490F58}"/>
              </c:ext>
            </c:extLst>
          </c:dPt>
          <c:dPt>
            <c:idx val="2"/>
            <c:bubble3D val="0"/>
            <c:explosion val="9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00-46BA-9487-410AE3490F58}"/>
              </c:ext>
            </c:extLst>
          </c:dPt>
          <c:dPt>
            <c:idx val="3"/>
            <c:bubble3D val="0"/>
            <c:spPr>
              <a:solidFill>
                <a:srgbClr val="00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00-46BA-9487-410AE3490F5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00-46BA-9487-410AE3490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0.19453</cdr:x>
      <cdr:y>0.29449</cdr:y>
    </cdr:from>
    <cdr:to>
      <cdr:x>0.48331</cdr:x>
      <cdr:y>0.64206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4297" y="1158746"/>
          <a:ext cx="1535385" cy="136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2000" b="1" dirty="0">
              <a:solidFill>
                <a:schemeClr val="bg1"/>
              </a:solidFill>
            </a:rPr>
            <a:t>Better Outcomes</a:t>
          </a:r>
        </a:p>
      </cdr:txBody>
    </cdr:sp>
  </cdr:relSizeAnchor>
  <cdr:relSizeAnchor xmlns:cdr="http://schemas.openxmlformats.org/drawingml/2006/chartDrawing">
    <cdr:from>
      <cdr:x>0.40163</cdr:x>
      <cdr:y>0.59702</cdr:y>
    </cdr:from>
    <cdr:to>
      <cdr:x>0.60579</cdr:x>
      <cdr:y>0.83605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35402" y="2349154"/>
          <a:ext cx="1085503" cy="9405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chemeClr val="bg1"/>
              </a:solidFill>
            </a:rPr>
            <a:t>Lowered </a:t>
          </a:r>
        </a:p>
        <a:p xmlns:a="http://schemas.openxmlformats.org/drawingml/2006/main">
          <a:r>
            <a:rPr lang="en-US" sz="2000" b="1" dirty="0">
              <a:solidFill>
                <a:schemeClr val="bg1"/>
              </a:solidFill>
            </a:rPr>
            <a:t>Costs</a:t>
          </a:r>
        </a:p>
      </cdr:txBody>
    </cdr:sp>
  </cdr:relSizeAnchor>
  <cdr:relSizeAnchor xmlns:cdr="http://schemas.openxmlformats.org/drawingml/2006/chartDrawing">
    <cdr:from>
      <cdr:x>0.51087</cdr:x>
      <cdr:y>0.23006</cdr:y>
    </cdr:from>
    <cdr:to>
      <cdr:x>0.8062</cdr:x>
      <cdr:y>0.5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32445" y="982640"/>
          <a:ext cx="1753077" cy="1152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chemeClr val="bg1"/>
              </a:solidFill>
            </a:rPr>
            <a:t>Improved Patient Experience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0.20717</cdr:x>
      <cdr:y>0.25827</cdr:y>
    </cdr:from>
    <cdr:to>
      <cdr:x>0.4452</cdr:x>
      <cdr:y>0.48784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6174" y="1034796"/>
          <a:ext cx="1316910" cy="919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2000" b="1" dirty="0">
              <a:solidFill>
                <a:schemeClr val="bg1"/>
              </a:solidFill>
            </a:rPr>
            <a:t>Better Outcomes</a:t>
          </a:r>
        </a:p>
      </cdr:txBody>
    </cdr:sp>
  </cdr:relSizeAnchor>
  <cdr:relSizeAnchor xmlns:cdr="http://schemas.openxmlformats.org/drawingml/2006/chartDrawing">
    <cdr:from>
      <cdr:x>0.51498</cdr:x>
      <cdr:y>0.53254</cdr:y>
    </cdr:from>
    <cdr:to>
      <cdr:x>0.6214</cdr:x>
      <cdr:y>0.71753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56887" y="2274612"/>
          <a:ext cx="631661" cy="790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chemeClr val="bg1"/>
              </a:solidFill>
            </a:rPr>
            <a:t>Lowered </a:t>
          </a:r>
        </a:p>
        <a:p xmlns:a="http://schemas.openxmlformats.org/drawingml/2006/main">
          <a:r>
            <a:rPr lang="en-US" sz="2000" b="1" dirty="0">
              <a:solidFill>
                <a:schemeClr val="bg1"/>
              </a:solidFill>
            </a:rPr>
            <a:t>Costs</a:t>
          </a:r>
        </a:p>
      </cdr:txBody>
    </cdr:sp>
  </cdr:relSizeAnchor>
  <cdr:relSizeAnchor xmlns:cdr="http://schemas.openxmlformats.org/drawingml/2006/chartDrawing">
    <cdr:from>
      <cdr:x>0.5</cdr:x>
      <cdr:y>0.22362</cdr:y>
    </cdr:from>
    <cdr:to>
      <cdr:x>0.79709</cdr:x>
      <cdr:y>0.4867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67942" y="955158"/>
          <a:ext cx="1763485" cy="1123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chemeClr val="bg1"/>
              </a:solidFill>
            </a:rPr>
            <a:t>Improved Patient Experience</a:t>
          </a:r>
        </a:p>
      </cdr:txBody>
    </cdr:sp>
  </cdr:relSizeAnchor>
  <cdr:relSizeAnchor xmlns:cdr="http://schemas.openxmlformats.org/drawingml/2006/chartDrawing">
    <cdr:from>
      <cdr:x>0.18405</cdr:x>
      <cdr:y>0.52553</cdr:y>
    </cdr:from>
    <cdr:to>
      <cdr:x>0.45814</cdr:x>
      <cdr:y>0.74281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592089AC-1354-4410-9866-29E7832F217C}"/>
            </a:ext>
          </a:extLst>
        </cdr:cNvPr>
        <cdr:cNvSpPr txBox="1"/>
      </cdr:nvSpPr>
      <cdr:spPr>
        <a:xfrm xmlns:a="http://schemas.openxmlformats.org/drawingml/2006/main">
          <a:off x="1092498" y="2244688"/>
          <a:ext cx="1626964" cy="928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2000" b="1" dirty="0">
              <a:solidFill>
                <a:schemeClr val="bg1"/>
              </a:solidFill>
            </a:rPr>
            <a:t>Improved Experience of Providing Care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B1AF9-B8D1-4439-BEF6-E0F21297746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B358F-03A4-40C7-B579-735E0AAE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2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7329002-8BCE-4E63-8492-3C4C32C22D7C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3181AFA-0B10-417F-BE60-8FCA3A3BB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74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32CD9-34FB-4BEE-843B-C8455D1E9A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4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more complex the task or goal, the lower the tolerance for extraneous 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32CD9-34FB-4BEE-843B-C8455D1E9A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5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F95-550E-4853-BB60-E6410B676DB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F437-ADF4-42FC-BC6E-02E729A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F95-550E-4853-BB60-E6410B676DB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F437-ADF4-42FC-BC6E-02E729A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3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F95-550E-4853-BB60-E6410B676DB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F437-ADF4-42FC-BC6E-02E729A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32CA3-19CC-46EF-9907-34CA0F24A21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8/19/2021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E96E42-8C46-41AE-8B7A-C43224F916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63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F95-550E-4853-BB60-E6410B676DB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F437-ADF4-42FC-BC6E-02E729A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F95-550E-4853-BB60-E6410B676DB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F437-ADF4-42FC-BC6E-02E729A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8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F95-550E-4853-BB60-E6410B676DB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F437-ADF4-42FC-BC6E-02E729A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9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F95-550E-4853-BB60-E6410B676DB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F437-ADF4-42FC-BC6E-02E729A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2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F95-550E-4853-BB60-E6410B676DB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F437-ADF4-42FC-BC6E-02E729A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9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F95-550E-4853-BB60-E6410B676DB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F437-ADF4-42FC-BC6E-02E729A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1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F95-550E-4853-BB60-E6410B676DB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F437-ADF4-42FC-BC6E-02E729A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7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F95-550E-4853-BB60-E6410B676DB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F437-ADF4-42FC-BC6E-02E729A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6F95-550E-4853-BB60-E6410B676DB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F437-ADF4-42FC-BC6E-02E729A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C6F95-550E-4853-BB60-E6410B676DB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9F437-ADF4-42FC-BC6E-02E729A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71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32CA3-19CC-46EF-9907-34CA0F24A211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71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71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6E42-8C46-41AE-8B7A-C43224F91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1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_Privitera@urmc.Rochester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icalscience.org/index.php/publications/observer/2016/february-16/burnout-and-the-brai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dx.doi.org/10.1016/j.biopsych.2019.04.03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safety.gov/files/gslac/courses/content/258/1097/AMT_Handbook_Addendum_Human_Factors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ea.cc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rp.org/journal/paperinformation.aspx?paperid=95526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ved=0CAcQjRw&amp;url=http://www.sourcecodefiles.com/visual-basic-6-0/hospital-management-system&amp;ei=ReFDVbmhNMKoyATsvIHIBw&amp;bvm=bv.92291466,d.aWw&amp;psig=AFQjCNFtP2yWTRpsAL4zwEgWEC9Tjt5mGw&amp;ust=1430598337643619" TargetMode="External"/><Relationship Id="rId13" Type="http://schemas.openxmlformats.org/officeDocument/2006/relationships/image" Target="../media/image29.pn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ved=0CAcQjRw&amp;url=http://www.meted.ucar.edu/fire/s290/unit8/print.htm&amp;ei=FuBDVfXmKJCPyASv9ICABQ&amp;bvm=bv.92189499,d.aWw&amp;psig=AFQjCNGHsSyb5IB6Yw8Hex4rrB8hU45_8Q&amp;ust=1430598162750358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jpeg"/><Relationship Id="rId4" Type="http://schemas.openxmlformats.org/officeDocument/2006/relationships/image" Target="../media/image22.pn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rpriviteramd.com/" TargetMode="External"/><Relationship Id="rId2" Type="http://schemas.openxmlformats.org/officeDocument/2006/relationships/hyperlink" Target="mailto:Michael_Privitera@urmc.Rochester.ed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076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Integrating Patient Safety and Clinician Well-Being,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Using Human Factors Science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57697"/>
            <a:ext cx="9144000" cy="25522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600" b="1" dirty="0" smtClean="0"/>
              <a:t>Michael R Privitera MD 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 smtClean="0"/>
              <a:t>Professor of Psychiatry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 smtClean="0"/>
              <a:t>Medical Director, Medical Faculty and Clinician Wellness Program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 smtClean="0"/>
              <a:t>University of Rochester Medical Center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 smtClean="0"/>
              <a:t>Chair 2015-2019, Medical Society of the State of New York task Force on Physician Stress and Burnout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 smtClean="0">
                <a:hlinkClick r:id="rId2"/>
              </a:rPr>
              <a:t>Michael_Privitera@urmc.Rochester.edu</a:t>
            </a:r>
            <a:endParaRPr lang="en-US" sz="5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 smtClean="0"/>
              <a:t>.</a:t>
            </a:r>
          </a:p>
          <a:p>
            <a:endParaRPr lang="en-US" sz="4800" dirty="0"/>
          </a:p>
          <a:p>
            <a:endParaRPr lang="en-US" sz="4800" dirty="0" smtClean="0"/>
          </a:p>
          <a:p>
            <a:r>
              <a:rPr lang="en-US" sz="7200" b="1" dirty="0" smtClean="0"/>
              <a:t>Champions of Wellness  Summit 2021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2719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A15A-D785-4D46-9367-8092F6B8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940" y="-432720"/>
            <a:ext cx="11665173" cy="1622321"/>
          </a:xfrm>
        </p:spPr>
        <p:txBody>
          <a:bodyPr>
            <a:normAutofit/>
          </a:bodyPr>
          <a:lstStyle/>
          <a:p>
            <a:r>
              <a:rPr lang="en-US" sz="2800" dirty="0"/>
              <a:t>Burnout is </a:t>
            </a:r>
            <a:r>
              <a:rPr lang="en-US" sz="2800" dirty="0" smtClean="0"/>
              <a:t>Associated </a:t>
            </a:r>
            <a:r>
              <a:rPr lang="en-US" sz="2800" dirty="0"/>
              <a:t>with </a:t>
            </a:r>
            <a:r>
              <a:rPr lang="en-US" sz="2800" dirty="0" smtClean="0"/>
              <a:t>Biologic Changes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2107-6313-4605-A784-A73FC553E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975920"/>
            <a:ext cx="4975003" cy="3785419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Hormonal</a:t>
            </a:r>
          </a:p>
          <a:p>
            <a:pPr lvl="1"/>
            <a:r>
              <a:rPr lang="en-US" sz="1600" dirty="0"/>
              <a:t>Cortisol fluctuations (high then low over time)</a:t>
            </a:r>
          </a:p>
          <a:p>
            <a:pPr lvl="1"/>
            <a:r>
              <a:rPr lang="en-US" sz="1600" dirty="0"/>
              <a:t>Coronary artery plaques</a:t>
            </a:r>
          </a:p>
          <a:p>
            <a:r>
              <a:rPr lang="en-US" sz="2000" b="1" dirty="0"/>
              <a:t>Genetic</a:t>
            </a:r>
          </a:p>
          <a:p>
            <a:pPr lvl="1"/>
            <a:r>
              <a:rPr lang="en-US" sz="1600" dirty="0"/>
              <a:t>Telomere shortening (hastened cellular aging)</a:t>
            </a:r>
          </a:p>
          <a:p>
            <a:r>
              <a:rPr lang="en-US" sz="2000" b="1" dirty="0"/>
              <a:t>Neurochemical</a:t>
            </a:r>
          </a:p>
          <a:p>
            <a:pPr lvl="1"/>
            <a:r>
              <a:rPr lang="en-US" sz="1600" dirty="0"/>
              <a:t>Excess glutamate leading to decreased grey matter in basal ganglia </a:t>
            </a:r>
            <a:r>
              <a:rPr lang="en-US" sz="1600" dirty="0" smtClean="0"/>
              <a:t>(decreasing </a:t>
            </a:r>
            <a:r>
              <a:rPr lang="en-US" sz="1600" dirty="0"/>
              <a:t>fine motor control)</a:t>
            </a:r>
          </a:p>
          <a:p>
            <a:r>
              <a:rPr lang="en-US" sz="2000" b="1" dirty="0"/>
              <a:t>Neuroanatomical</a:t>
            </a:r>
          </a:p>
          <a:p>
            <a:pPr lvl="1"/>
            <a:r>
              <a:rPr lang="en-US" sz="1600" dirty="0"/>
              <a:t>Thinning pre-frontal cortex (lowers attention span, poorer quality decision making)</a:t>
            </a:r>
          </a:p>
          <a:p>
            <a:pPr lvl="1"/>
            <a:r>
              <a:rPr lang="en-US" sz="1600" dirty="0"/>
              <a:t>Enlarged amygdala (increased reactivity to stress)</a:t>
            </a:r>
          </a:p>
          <a:p>
            <a:pPr lvl="1"/>
            <a:r>
              <a:rPr lang="en-US" sz="1600" dirty="0"/>
              <a:t>Hippocampal shrinking (memory reduction – </a:t>
            </a: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        4-6 weeks daily high stress – spatial STM  </a:t>
            </a:r>
          </a:p>
          <a:p>
            <a:pPr marL="457200" lvl="1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dirty="0"/>
              <a:t>≥ 12 weeks high </a:t>
            </a:r>
            <a:r>
              <a:rPr lang="en-US" sz="1600" dirty="0" smtClean="0"/>
              <a:t>stress- LTM &amp; STM </a:t>
            </a:r>
            <a:endParaRPr lang="en-US" sz="1600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FF27014D-B53C-4D3A-AC81-955EAA05090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544475" y="4961614"/>
            <a:ext cx="5225658" cy="1470990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en-US" sz="800" dirty="0">
                <a:solidFill>
                  <a:srgbClr val="303030"/>
                </a:solidFill>
              </a:rPr>
              <a:t>Michel A. ( February 2016) Burnout and the Brain. Association for Psychological Science.   </a:t>
            </a:r>
          </a:p>
          <a:p>
            <a:pPr algn="l">
              <a:defRPr/>
            </a:pPr>
            <a:r>
              <a:rPr lang="en-US" sz="800" u="sng" dirty="0">
                <a:solidFill>
                  <a:srgbClr val="303030"/>
                </a:solidFill>
                <a:hlinkClick r:id="rId3"/>
              </a:rPr>
              <a:t>http://www.psychologicalscience.org/index.php/publications/observer/2016/february-16/burnout-and-the-brain.html</a:t>
            </a:r>
            <a:endParaRPr lang="en-US" sz="800" u="sng" dirty="0">
              <a:solidFill>
                <a:srgbClr val="303030"/>
              </a:solidFill>
            </a:endParaRPr>
          </a:p>
          <a:p>
            <a:pPr algn="l">
              <a:defRPr/>
            </a:pPr>
            <a:r>
              <a:rPr lang="en-US" sz="800" dirty="0" err="1">
                <a:solidFill>
                  <a:srgbClr val="303030"/>
                </a:solidFill>
              </a:rPr>
              <a:t>Savic</a:t>
            </a:r>
            <a:r>
              <a:rPr lang="en-US" sz="800" dirty="0">
                <a:solidFill>
                  <a:srgbClr val="303030"/>
                </a:solidFill>
              </a:rPr>
              <a:t>, I. (2015). Structural changes of the brain in relation to occupational stress. </a:t>
            </a:r>
            <a:r>
              <a:rPr lang="en-US" sz="800" i="1" dirty="0">
                <a:solidFill>
                  <a:srgbClr val="303030"/>
                </a:solidFill>
              </a:rPr>
              <a:t>Cerebral Cortex, 25</a:t>
            </a:r>
            <a:r>
              <a:rPr lang="en-US" sz="800" dirty="0">
                <a:solidFill>
                  <a:srgbClr val="303030"/>
                </a:solidFill>
              </a:rPr>
              <a:t>, 1554–1564. </a:t>
            </a:r>
          </a:p>
          <a:p>
            <a:pPr algn="l">
              <a:defRPr/>
            </a:pPr>
            <a:r>
              <a:rPr lang="en-US" sz="800" dirty="0">
                <a:solidFill>
                  <a:srgbClr val="303030"/>
                </a:solidFill>
              </a:rPr>
              <a:t>   doi:10.1093/</a:t>
            </a:r>
            <a:r>
              <a:rPr lang="en-US" sz="800" dirty="0" err="1">
                <a:solidFill>
                  <a:srgbClr val="303030"/>
                </a:solidFill>
              </a:rPr>
              <a:t>cercor</a:t>
            </a:r>
            <a:r>
              <a:rPr lang="en-US" sz="800" dirty="0">
                <a:solidFill>
                  <a:srgbClr val="303030"/>
                </a:solidFill>
              </a:rPr>
              <a:t>/bht348</a:t>
            </a:r>
          </a:p>
          <a:p>
            <a:pPr algn="l">
              <a:defRPr/>
            </a:pPr>
            <a:r>
              <a:rPr lang="en-US" sz="800" dirty="0" err="1">
                <a:solidFill>
                  <a:srgbClr val="303030"/>
                </a:solidFill>
              </a:rPr>
              <a:t>Alkadhi</a:t>
            </a:r>
            <a:r>
              <a:rPr lang="en-US" sz="800" dirty="0">
                <a:solidFill>
                  <a:srgbClr val="303030"/>
                </a:solidFill>
              </a:rPr>
              <a:t> K. (2013) Brain physiology and pathophysiology under mental stress. ISRN Physiology. Vol 2013. Article       </a:t>
            </a:r>
          </a:p>
          <a:p>
            <a:pPr algn="l">
              <a:defRPr/>
            </a:pPr>
            <a:r>
              <a:rPr lang="en-US" sz="800" dirty="0">
                <a:solidFill>
                  <a:srgbClr val="303030"/>
                </a:solidFill>
              </a:rPr>
              <a:t>   806104 pp 1-23.</a:t>
            </a:r>
          </a:p>
          <a:p>
            <a:pPr algn="l">
              <a:defRPr/>
            </a:pPr>
            <a:r>
              <a:rPr lang="en-US" sz="800" dirty="0" err="1">
                <a:solidFill>
                  <a:srgbClr val="303030"/>
                </a:solidFill>
              </a:rPr>
              <a:t>Golkar</a:t>
            </a:r>
            <a:r>
              <a:rPr lang="en-US" sz="800" dirty="0">
                <a:solidFill>
                  <a:srgbClr val="303030"/>
                </a:solidFill>
              </a:rPr>
              <a:t> A et al.(2014) The influence of work related chronic stress on the regulation of emotion and functional     </a:t>
            </a:r>
          </a:p>
          <a:p>
            <a:pPr algn="l">
              <a:defRPr/>
            </a:pPr>
            <a:r>
              <a:rPr lang="en-US" sz="800" dirty="0">
                <a:solidFill>
                  <a:srgbClr val="303030"/>
                </a:solidFill>
              </a:rPr>
              <a:t>   connectivity in the brain.  </a:t>
            </a:r>
            <a:r>
              <a:rPr lang="en-US" sz="800" dirty="0" err="1">
                <a:solidFill>
                  <a:srgbClr val="303030"/>
                </a:solidFill>
              </a:rPr>
              <a:t>PLoS</a:t>
            </a:r>
            <a:r>
              <a:rPr lang="en-US" sz="800" dirty="0">
                <a:solidFill>
                  <a:srgbClr val="303030"/>
                </a:solidFill>
              </a:rPr>
              <a:t> ONE 9(9): e104550. doi:10.1371/journal.pone.0104550</a:t>
            </a:r>
          </a:p>
          <a:p>
            <a:pPr algn="l">
              <a:defRPr/>
            </a:pPr>
            <a:r>
              <a:rPr lang="en-US" sz="800" dirty="0" err="1">
                <a:solidFill>
                  <a:srgbClr val="303030"/>
                </a:solidFill>
              </a:rPr>
              <a:t>Ridout</a:t>
            </a:r>
            <a:r>
              <a:rPr lang="en-US" sz="800" dirty="0">
                <a:solidFill>
                  <a:srgbClr val="303030"/>
                </a:solidFill>
              </a:rPr>
              <a:t> KK, </a:t>
            </a:r>
            <a:r>
              <a:rPr lang="en-US" sz="800" dirty="0" err="1">
                <a:solidFill>
                  <a:srgbClr val="303030"/>
                </a:solidFill>
              </a:rPr>
              <a:t>Ridout</a:t>
            </a:r>
            <a:r>
              <a:rPr lang="en-US" sz="800" dirty="0">
                <a:solidFill>
                  <a:srgbClr val="303030"/>
                </a:solidFill>
              </a:rPr>
              <a:t> SJ, et al. Physician Training Stress and Accelerated Cellular Aging. </a:t>
            </a:r>
            <a:r>
              <a:rPr lang="en-US" sz="800" i="1" dirty="0">
                <a:solidFill>
                  <a:srgbClr val="303030"/>
                </a:solidFill>
              </a:rPr>
              <a:t>Biological Psychiatry</a:t>
            </a:r>
            <a:r>
              <a:rPr lang="en-US" sz="800" dirty="0">
                <a:solidFill>
                  <a:srgbClr val="303030"/>
                </a:solidFill>
              </a:rPr>
              <a:t>, 2019;      </a:t>
            </a:r>
          </a:p>
          <a:p>
            <a:pPr algn="l">
              <a:defRPr/>
            </a:pPr>
            <a:r>
              <a:rPr lang="en-US" sz="800" dirty="0">
                <a:solidFill>
                  <a:srgbClr val="303030"/>
                </a:solidFill>
              </a:rPr>
              <a:t>   DOI: </a:t>
            </a:r>
            <a:r>
              <a:rPr lang="en-US" sz="800" dirty="0">
                <a:solidFill>
                  <a:srgbClr val="303030"/>
                </a:solidFill>
                <a:hlinkClick r:id="rId4"/>
              </a:rPr>
              <a:t>10.1016/j.biopsych.2019.04.030</a:t>
            </a:r>
            <a:endParaRPr lang="en-US" sz="800" dirty="0">
              <a:solidFill>
                <a:srgbClr val="30303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58" t="3071" r="2065"/>
          <a:stretch/>
        </p:blipFill>
        <p:spPr>
          <a:xfrm>
            <a:off x="6279148" y="975920"/>
            <a:ext cx="5557602" cy="57030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79148" y="6249725"/>
            <a:ext cx="5557602" cy="3498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79148" y="6281530"/>
            <a:ext cx="5557602" cy="326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9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3 Essential Things to Know About Your Car&amp;#8217;s Gas Tank"/>
          <p:cNvSpPr>
            <a:spLocks noChangeAspect="1" noChangeArrowheads="1"/>
          </p:cNvSpPr>
          <p:nvPr/>
        </p:nvSpPr>
        <p:spPr bwMode="auto">
          <a:xfrm>
            <a:off x="84667" y="-136525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33400"/>
            <a:ext cx="5181600" cy="291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33400"/>
            <a:ext cx="5181600" cy="29146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400800" y="609600"/>
            <a:ext cx="3657600" cy="11430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59" t="1635" r="4091"/>
          <a:stretch/>
        </p:blipFill>
        <p:spPr>
          <a:xfrm>
            <a:off x="7229930" y="718738"/>
            <a:ext cx="2304140" cy="8461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0667" y="9964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Gas Tank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2189" y="95712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Gas Tank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0800" y="3886201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Gas Tank Metaphor</a:t>
            </a:r>
          </a:p>
          <a:p>
            <a:r>
              <a:rPr lang="en-US" b="1" dirty="0"/>
              <a:t>   Rested, fed, healthy human clinician.</a:t>
            </a:r>
          </a:p>
          <a:p>
            <a:pPr algn="r"/>
            <a:endParaRPr lang="en-US" dirty="0"/>
          </a:p>
          <a:p>
            <a:r>
              <a:rPr lang="en-US" dirty="0"/>
              <a:t>Large Gas Tank filled: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</a:t>
            </a:r>
            <a:r>
              <a:rPr lang="en-US" dirty="0" smtClean="0"/>
              <a:t>to </a:t>
            </a:r>
            <a:r>
              <a:rPr lang="en-US" dirty="0"/>
              <a:t>face high occupational stressor expectations.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7200" y="3810000"/>
            <a:ext cx="51453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Shrunken Gas Tank </a:t>
            </a:r>
          </a:p>
          <a:p>
            <a:r>
              <a:rPr lang="en-US" b="1" dirty="0"/>
              <a:t>   Burned out, depressed, anxious, sleep deprived,  </a:t>
            </a:r>
          </a:p>
          <a:p>
            <a:r>
              <a:rPr lang="en-US" b="1" dirty="0"/>
              <a:t>   unfed human clinician.</a:t>
            </a:r>
          </a:p>
          <a:p>
            <a:endParaRPr lang="en-US" dirty="0"/>
          </a:p>
          <a:p>
            <a:r>
              <a:rPr lang="en-US" i="1" dirty="0"/>
              <a:t>Smaller capacity </a:t>
            </a:r>
            <a:r>
              <a:rPr lang="en-US" dirty="0"/>
              <a:t>created by chronic wear-down.</a:t>
            </a:r>
          </a:p>
          <a:p>
            <a:r>
              <a:rPr lang="en-US" dirty="0"/>
              <a:t>Less </a:t>
            </a:r>
            <a:r>
              <a:rPr lang="en-US" dirty="0" smtClean="0"/>
              <a:t>brain  </a:t>
            </a:r>
            <a:r>
              <a:rPr lang="en-US" dirty="0"/>
              <a:t>resource to achieve same </a:t>
            </a:r>
            <a:r>
              <a:rPr lang="en-US" dirty="0" smtClean="0"/>
              <a:t>expectations. Starting </a:t>
            </a:r>
            <a:r>
              <a:rPr lang="en-US" dirty="0"/>
              <a:t>out with </a:t>
            </a:r>
            <a:r>
              <a:rPr lang="en-US" dirty="0" smtClean="0"/>
              <a:t>less capacity </a:t>
            </a:r>
            <a:r>
              <a:rPr lang="en-US" dirty="0"/>
              <a:t>yet </a:t>
            </a:r>
            <a:r>
              <a:rPr lang="en-US" dirty="0" smtClean="0"/>
              <a:t>to </a:t>
            </a:r>
            <a:r>
              <a:rPr lang="en-US" dirty="0"/>
              <a:t>face high occupational stressor expectations.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9264" y="17166"/>
            <a:ext cx="819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Chronic</a:t>
            </a:r>
            <a:r>
              <a:rPr lang="en-US" sz="2400" b="1" dirty="0" smtClean="0"/>
              <a:t> High Occupational Stress Condition at Work- Metaphor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1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9F54B-BBD0-426A-834B-BAF01750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90" y="0"/>
            <a:ext cx="10782600" cy="1461778"/>
          </a:xfrm>
        </p:spPr>
        <p:txBody>
          <a:bodyPr>
            <a:normAutofit/>
          </a:bodyPr>
          <a:lstStyle/>
          <a:p>
            <a:r>
              <a:rPr lang="en-US" sz="4000" b="1" dirty="0"/>
              <a:t>Cognition c</a:t>
            </a:r>
            <a:r>
              <a:rPr lang="en-US" sz="4000" b="1" dirty="0" smtClean="0"/>
              <a:t>an </a:t>
            </a:r>
            <a:r>
              <a:rPr lang="en-US" sz="4000" b="1" dirty="0"/>
              <a:t>be </a:t>
            </a:r>
            <a:r>
              <a:rPr lang="en-US" sz="4000" b="1" dirty="0" smtClean="0"/>
              <a:t>Automatic or Controlled 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E112-32C9-4717-BD76-B2DC23DB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21" y="1916466"/>
            <a:ext cx="6967543" cy="4224466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 smtClean="0"/>
              <a:t>Automatic </a:t>
            </a:r>
            <a:r>
              <a:rPr lang="en-US" sz="2000" b="1" u="sng" dirty="0"/>
              <a:t>T</a:t>
            </a:r>
            <a:r>
              <a:rPr lang="en-US" sz="2000" b="1" u="sng" dirty="0" smtClean="0"/>
              <a:t>hought</a:t>
            </a:r>
            <a:r>
              <a:rPr lang="en-US" sz="2000" b="1" dirty="0" smtClean="0"/>
              <a:t>  </a:t>
            </a:r>
            <a:r>
              <a:rPr lang="en-US" sz="2000" dirty="0" smtClean="0"/>
              <a:t>(basal ganglia):</a:t>
            </a:r>
          </a:p>
          <a:p>
            <a:pPr lvl="1"/>
            <a:r>
              <a:rPr lang="en-US" sz="2000" dirty="0" smtClean="0"/>
              <a:t>Also called System 1 Thinking, Habit Memory</a:t>
            </a:r>
          </a:p>
          <a:p>
            <a:pPr lvl="1"/>
            <a:r>
              <a:rPr lang="en-US" sz="1900" dirty="0" smtClean="0"/>
              <a:t> Quick. Stimulus -&gt; response.</a:t>
            </a:r>
            <a:endParaRPr lang="en-US" sz="1900" dirty="0"/>
          </a:p>
          <a:p>
            <a:pPr lvl="1"/>
            <a:r>
              <a:rPr lang="en-US" sz="2000" dirty="0"/>
              <a:t>Conserves resources, burning far less glucose. </a:t>
            </a:r>
          </a:p>
          <a:p>
            <a:pPr lvl="1"/>
            <a:r>
              <a:rPr lang="en-US" sz="2000" dirty="0" smtClean="0"/>
              <a:t>Energetically </a:t>
            </a:r>
            <a:r>
              <a:rPr lang="en-US" sz="2000" dirty="0"/>
              <a:t>far less </a:t>
            </a:r>
            <a:r>
              <a:rPr lang="en-US" sz="2000" dirty="0" smtClean="0"/>
              <a:t>‘expensive’</a:t>
            </a:r>
            <a:endParaRPr lang="en-US" sz="2000" dirty="0"/>
          </a:p>
          <a:p>
            <a:pPr lvl="1"/>
            <a:r>
              <a:rPr lang="en-US" sz="2000" dirty="0"/>
              <a:t>Used when </a:t>
            </a:r>
            <a:r>
              <a:rPr lang="en-US" sz="2000" dirty="0" smtClean="0"/>
              <a:t>cognitive </a:t>
            </a:r>
            <a:r>
              <a:rPr lang="en-US" sz="2000" dirty="0"/>
              <a:t>resources are low.</a:t>
            </a:r>
          </a:p>
          <a:p>
            <a:pPr lvl="1"/>
            <a:endParaRPr lang="en-US" sz="1600" dirty="0"/>
          </a:p>
          <a:p>
            <a:r>
              <a:rPr lang="en-US" sz="2000" b="1" u="sng" dirty="0" smtClean="0"/>
              <a:t>Controlled </a:t>
            </a:r>
            <a:r>
              <a:rPr lang="en-US" sz="2000" b="1" u="sng" dirty="0"/>
              <a:t>Thought</a:t>
            </a:r>
            <a:r>
              <a:rPr lang="en-US" sz="2000" b="1" dirty="0"/>
              <a:t> </a:t>
            </a:r>
            <a:r>
              <a:rPr lang="en-US" sz="2000" dirty="0" smtClean="0"/>
              <a:t>(prefrontal cortex): </a:t>
            </a:r>
          </a:p>
          <a:p>
            <a:pPr lvl="1"/>
            <a:r>
              <a:rPr lang="en-US" sz="2000" dirty="0" smtClean="0"/>
              <a:t>Also called System 2 Thinking, Executive Function,                         Cognitive Flexible Memory.</a:t>
            </a:r>
          </a:p>
          <a:p>
            <a:pPr lvl="1"/>
            <a:r>
              <a:rPr lang="en-US" sz="2000" dirty="0" smtClean="0"/>
              <a:t>Used for high level function. Carefully think through diagnosis,  differential diagnosis, weigh pros and cons of treatment, etc.</a:t>
            </a:r>
            <a:endParaRPr lang="en-US" sz="2000" dirty="0"/>
          </a:p>
          <a:p>
            <a:pPr lvl="1"/>
            <a:r>
              <a:rPr lang="en-US" sz="2000" dirty="0"/>
              <a:t>Uses up cognitive resources (glucose)</a:t>
            </a:r>
          </a:p>
          <a:p>
            <a:pPr marL="628650" lvl="1" indent="-171450"/>
            <a:r>
              <a:rPr lang="en-US" sz="2000" dirty="0"/>
              <a:t> Limited and expensive neural resource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33DE6D-E850-4EC3-8207-294DF8344A19}"/>
              </a:ext>
            </a:extLst>
          </p:cNvPr>
          <p:cNvSpPr txBox="1">
            <a:spLocks/>
          </p:cNvSpPr>
          <p:nvPr/>
        </p:nvSpPr>
        <p:spPr>
          <a:xfrm>
            <a:off x="11508890" y="643667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4DBCE-7880-4EF8-8D03-37B6FD5D12F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2" descr="Brainstem Student notes">
            <a:extLst>
              <a:ext uri="{FF2B5EF4-FFF2-40B4-BE49-F238E27FC236}">
                <a16:creationId xmlns:a16="http://schemas.microsoft.com/office/drawing/2014/main" id="{0A856482-4B69-4C82-BA3B-7E31A296F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65" y="1006167"/>
            <a:ext cx="4554035" cy="427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898003" y="2771048"/>
            <a:ext cx="3250676" cy="114894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564383" y="2008074"/>
            <a:ext cx="5159934" cy="80833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4015" y="5956266"/>
            <a:ext cx="948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dynamic, complex situations</a:t>
            </a:r>
            <a:r>
              <a:rPr lang="en-US" dirty="0" smtClean="0"/>
              <a:t>: </a:t>
            </a:r>
            <a:r>
              <a:rPr lang="en-US" u="sng" dirty="0" smtClean="0"/>
              <a:t>Need controlled </a:t>
            </a:r>
            <a:r>
              <a:rPr lang="en-US" u="sng" dirty="0"/>
              <a:t>t</a:t>
            </a:r>
            <a:r>
              <a:rPr lang="en-US" u="sng" dirty="0" smtClean="0"/>
              <a:t>hought</a:t>
            </a:r>
            <a:r>
              <a:rPr lang="en-US" dirty="0" smtClean="0"/>
              <a:t>. Automatic thought may lead to error.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616F2F8-AF55-43B8-9187-BF81A40CD66B}"/>
              </a:ext>
            </a:extLst>
          </p:cNvPr>
          <p:cNvSpPr/>
          <p:nvPr/>
        </p:nvSpPr>
        <p:spPr>
          <a:xfrm>
            <a:off x="9435554" y="1432830"/>
            <a:ext cx="2336092" cy="3752596"/>
          </a:xfrm>
          <a:prstGeom prst="rect">
            <a:avLst/>
          </a:prstGeom>
          <a:solidFill>
            <a:srgbClr val="FF00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Demand exceeds available resources;</a:t>
            </a:r>
          </a:p>
          <a:p>
            <a:pPr algn="ctr"/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Errors increase greatly</a:t>
            </a:r>
            <a:endParaRPr lang="en-US" b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26378-7A54-4792-8A93-60B620EE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51" y="90950"/>
            <a:ext cx="1113472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</a:t>
            </a:r>
            <a:r>
              <a:rPr lang="en-US" b="1" dirty="0" smtClean="0"/>
              <a:t> Cognitive Load Theory </a:t>
            </a:r>
            <a:br>
              <a:rPr lang="en-US" b="1" dirty="0" smtClean="0"/>
            </a:br>
            <a:endParaRPr lang="en-US" sz="20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938F9-05C1-45B3-926A-5B4DCF950821}"/>
              </a:ext>
            </a:extLst>
          </p:cNvPr>
          <p:cNvCxnSpPr>
            <a:cxnSpLocks/>
          </p:cNvCxnSpPr>
          <p:nvPr/>
        </p:nvCxnSpPr>
        <p:spPr>
          <a:xfrm>
            <a:off x="1256046" y="3076075"/>
            <a:ext cx="810126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06289D-A9C9-4830-A73B-AB43FF8D148D}"/>
              </a:ext>
            </a:extLst>
          </p:cNvPr>
          <p:cNvCxnSpPr>
            <a:cxnSpLocks/>
          </p:cNvCxnSpPr>
          <p:nvPr/>
        </p:nvCxnSpPr>
        <p:spPr>
          <a:xfrm flipV="1">
            <a:off x="1240004" y="2921920"/>
            <a:ext cx="0" cy="32259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B7A603-C87D-4014-BCCB-2D0B18517E23}"/>
              </a:ext>
            </a:extLst>
          </p:cNvPr>
          <p:cNvCxnSpPr>
            <a:cxnSpLocks/>
          </p:cNvCxnSpPr>
          <p:nvPr/>
        </p:nvCxnSpPr>
        <p:spPr>
          <a:xfrm>
            <a:off x="9357308" y="2923675"/>
            <a:ext cx="0" cy="3048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4DF11B-5325-43DC-AA10-8FEEF9572409}"/>
              </a:ext>
            </a:extLst>
          </p:cNvPr>
          <p:cNvSpPr/>
          <p:nvPr/>
        </p:nvSpPr>
        <p:spPr>
          <a:xfrm>
            <a:off x="1256046" y="1596192"/>
            <a:ext cx="1925049" cy="1020764"/>
          </a:xfrm>
          <a:prstGeom prst="roundRect">
            <a:avLst/>
          </a:prstGeom>
          <a:noFill/>
          <a:ln w="28575">
            <a:solidFill>
              <a:srgbClr val="47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Intrinsic load: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Inherent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level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of cognitive effort  for task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090B76-0E39-46AB-B0A4-61CAA7599546}"/>
              </a:ext>
            </a:extLst>
          </p:cNvPr>
          <p:cNvCxnSpPr>
            <a:cxnSpLocks/>
          </p:cNvCxnSpPr>
          <p:nvPr/>
        </p:nvCxnSpPr>
        <p:spPr>
          <a:xfrm>
            <a:off x="9451552" y="1432830"/>
            <a:ext cx="0" cy="375259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163CE0-66B8-418C-B9AD-A1D13E7C8410}"/>
              </a:ext>
            </a:extLst>
          </p:cNvPr>
          <p:cNvSpPr/>
          <p:nvPr/>
        </p:nvSpPr>
        <p:spPr>
          <a:xfrm>
            <a:off x="1256046" y="3636502"/>
            <a:ext cx="1925049" cy="1020764"/>
          </a:xfrm>
          <a:prstGeom prst="roundRect">
            <a:avLst/>
          </a:prstGeom>
          <a:noFill/>
          <a:ln w="28575">
            <a:solidFill>
              <a:srgbClr val="47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Intrinsic load: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inherent level of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cognitive effort for task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EBC9D60-8119-4941-834E-0E4A609D9FC7}"/>
              </a:ext>
            </a:extLst>
          </p:cNvPr>
          <p:cNvSpPr/>
          <p:nvPr/>
        </p:nvSpPr>
        <p:spPr>
          <a:xfrm>
            <a:off x="3255297" y="1592350"/>
            <a:ext cx="2107526" cy="1020764"/>
          </a:xfrm>
          <a:prstGeom prst="roundRect">
            <a:avLst/>
          </a:prstGeom>
          <a:noFill/>
          <a:ln w="28575">
            <a:solidFill>
              <a:srgbClr val="47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Germane load: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Cognitive effort for making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mental model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into LTM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5ACB505-0841-416E-958A-870ED62E88EE}"/>
              </a:ext>
            </a:extLst>
          </p:cNvPr>
          <p:cNvSpPr/>
          <p:nvPr/>
        </p:nvSpPr>
        <p:spPr>
          <a:xfrm>
            <a:off x="5437024" y="1588508"/>
            <a:ext cx="2534650" cy="109183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Extraneous load: </a:t>
            </a: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Cognitive effort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that can be removed with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better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design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F1E13E-6C1B-432E-98BB-3EF972590A7E}"/>
              </a:ext>
            </a:extLst>
          </p:cNvPr>
          <p:cNvSpPr/>
          <p:nvPr/>
        </p:nvSpPr>
        <p:spPr>
          <a:xfrm>
            <a:off x="7971674" y="1602270"/>
            <a:ext cx="1337506" cy="1028440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Mental Reserves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6459F6F-2FE1-442C-89E6-4AD1182BC8FC}"/>
              </a:ext>
            </a:extLst>
          </p:cNvPr>
          <p:cNvSpPr/>
          <p:nvPr/>
        </p:nvSpPr>
        <p:spPr>
          <a:xfrm>
            <a:off x="3255296" y="3636502"/>
            <a:ext cx="2829420" cy="1020764"/>
          </a:xfrm>
          <a:prstGeom prst="roundRect">
            <a:avLst/>
          </a:prstGeom>
          <a:noFill/>
          <a:ln w="28575">
            <a:solidFill>
              <a:srgbClr val="476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Germane load: </a:t>
            </a: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Cognitive effort for making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mental model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into LTM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42428A4-2A7E-415E-A3F5-F950AB74A26B}"/>
              </a:ext>
            </a:extLst>
          </p:cNvPr>
          <p:cNvSpPr/>
          <p:nvPr/>
        </p:nvSpPr>
        <p:spPr>
          <a:xfrm>
            <a:off x="6158917" y="3636502"/>
            <a:ext cx="4702525" cy="102076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Extraneous load: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Cognitive effort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that can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removed with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better design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FD6784-D9C3-4895-A5BA-B825F57FDCE0}"/>
              </a:ext>
            </a:extLst>
          </p:cNvPr>
          <p:cNvSpPr txBox="1"/>
          <p:nvPr/>
        </p:nvSpPr>
        <p:spPr>
          <a:xfrm rot="16200000">
            <a:off x="366038" y="1770666"/>
            <a:ext cx="977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Healthy </a:t>
            </a:r>
          </a:p>
          <a:p>
            <a:pPr algn="ctr"/>
            <a:r>
              <a:rPr lang="en-US" b="1" dirty="0"/>
              <a:t>Load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522C3B-FBCE-40AB-A551-1087939DB200}"/>
              </a:ext>
            </a:extLst>
          </p:cNvPr>
          <p:cNvSpPr txBox="1"/>
          <p:nvPr/>
        </p:nvSpPr>
        <p:spPr>
          <a:xfrm rot="16200000">
            <a:off x="56980" y="3812577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Unsustainable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Load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2AA33FD-2E6A-42F5-919D-C4EAC5A4100E}"/>
              </a:ext>
            </a:extLst>
          </p:cNvPr>
          <p:cNvCxnSpPr>
            <a:cxnSpLocks/>
          </p:cNvCxnSpPr>
          <p:nvPr/>
        </p:nvCxnSpPr>
        <p:spPr>
          <a:xfrm>
            <a:off x="5299471" y="2936209"/>
            <a:ext cx="111891" cy="13761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EEB448A-0D53-433F-ADC5-966AF0A174AF}"/>
              </a:ext>
            </a:extLst>
          </p:cNvPr>
          <p:cNvCxnSpPr>
            <a:cxnSpLocks/>
          </p:cNvCxnSpPr>
          <p:nvPr/>
        </p:nvCxnSpPr>
        <p:spPr>
          <a:xfrm flipH="1">
            <a:off x="5306677" y="3074321"/>
            <a:ext cx="107881" cy="147177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F583F92-2166-409C-8C31-97448F3EE72B}"/>
              </a:ext>
            </a:extLst>
          </p:cNvPr>
          <p:cNvCxnSpPr/>
          <p:nvPr/>
        </p:nvCxnSpPr>
        <p:spPr>
          <a:xfrm>
            <a:off x="7822029" y="2903125"/>
            <a:ext cx="160421" cy="170197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EBB51EB-09A7-4EF6-AD62-224EF3900274}"/>
              </a:ext>
            </a:extLst>
          </p:cNvPr>
          <p:cNvCxnSpPr>
            <a:cxnSpLocks/>
          </p:cNvCxnSpPr>
          <p:nvPr/>
        </p:nvCxnSpPr>
        <p:spPr>
          <a:xfrm flipH="1">
            <a:off x="7837255" y="3073322"/>
            <a:ext cx="152401" cy="170196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DFCAC3-BAD3-4BD7-8607-3370132C43EC}"/>
              </a:ext>
            </a:extLst>
          </p:cNvPr>
          <p:cNvCxnSpPr>
            <a:cxnSpLocks/>
          </p:cNvCxnSpPr>
          <p:nvPr/>
        </p:nvCxnSpPr>
        <p:spPr>
          <a:xfrm>
            <a:off x="3159069" y="2945037"/>
            <a:ext cx="111891" cy="13761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5168A6B-94FC-43F0-8466-ECF7EED76430}"/>
              </a:ext>
            </a:extLst>
          </p:cNvPr>
          <p:cNvCxnSpPr>
            <a:cxnSpLocks/>
          </p:cNvCxnSpPr>
          <p:nvPr/>
        </p:nvCxnSpPr>
        <p:spPr>
          <a:xfrm flipH="1">
            <a:off x="3166275" y="3083149"/>
            <a:ext cx="107881" cy="147177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F6A9426-01E5-4167-A66A-1DFB1BF053D7}"/>
              </a:ext>
            </a:extLst>
          </p:cNvPr>
          <p:cNvSpPr txBox="1"/>
          <p:nvPr/>
        </p:nvSpPr>
        <p:spPr>
          <a:xfrm>
            <a:off x="876377" y="5014459"/>
            <a:ext cx="10895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Once cognitive capacity is </a:t>
            </a:r>
            <a:r>
              <a:rPr lang="en-US" sz="2000" b="1" dirty="0" smtClean="0"/>
              <a:t>reached: Brain </a:t>
            </a:r>
            <a:r>
              <a:rPr lang="en-US" sz="2000" b="1" dirty="0"/>
              <a:t>is depleted of resources required </a:t>
            </a:r>
          </a:p>
          <a:p>
            <a:r>
              <a:rPr lang="en-US" sz="2000" b="1" dirty="0"/>
              <a:t>for </a:t>
            </a:r>
            <a:r>
              <a:rPr lang="en-US" sz="2000" b="1" dirty="0" smtClean="0"/>
              <a:t>controlled thought</a:t>
            </a:r>
            <a:r>
              <a:rPr lang="en-US" sz="2000" b="1" dirty="0"/>
              <a:t>. Then </a:t>
            </a:r>
            <a:r>
              <a:rPr lang="en-US" sz="2000" b="1" dirty="0" smtClean="0"/>
              <a:t>automatic </a:t>
            </a:r>
            <a:r>
              <a:rPr lang="en-US" sz="2000" b="1" dirty="0"/>
              <a:t>thought, load shedding and goal shielding occur.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8510179" y="833574"/>
            <a:ext cx="266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Cognitive capacity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427555" y="1145422"/>
            <a:ext cx="15998" cy="2571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58762" y="5780782"/>
            <a:ext cx="852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Automatic thought- </a:t>
            </a:r>
            <a:r>
              <a:rPr lang="en-US" sz="1600" dirty="0"/>
              <a:t>learned response from stimulus. No differential diagnosis</a:t>
            </a:r>
          </a:p>
          <a:p>
            <a:r>
              <a:rPr lang="en-US" sz="1600" b="1" dirty="0"/>
              <a:t>Load shedding- </a:t>
            </a:r>
            <a:r>
              <a:rPr lang="en-US" sz="1600" dirty="0"/>
              <a:t>offload information, first low risk, then random shedding</a:t>
            </a:r>
          </a:p>
          <a:p>
            <a:r>
              <a:rPr lang="en-US" sz="1600" b="1" dirty="0"/>
              <a:t>Goal shielding- </a:t>
            </a:r>
            <a:r>
              <a:rPr lang="en-US" sz="1600" dirty="0"/>
              <a:t>not allow new information into brain </a:t>
            </a:r>
            <a:r>
              <a:rPr lang="en-US" sz="1600" dirty="0" smtClean="0"/>
              <a:t>processing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C28AB2B-8702-4BFD-A876-AB77C1AD8784}"/>
              </a:ext>
            </a:extLst>
          </p:cNvPr>
          <p:cNvSpPr txBox="1">
            <a:spLocks/>
          </p:cNvSpPr>
          <p:nvPr/>
        </p:nvSpPr>
        <p:spPr>
          <a:xfrm>
            <a:off x="11508890" y="643667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4DBCE-7880-4EF8-8D03-37B6FD5D12F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E6D7C-B069-4A85-9E64-DD547CE5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73" y="643675"/>
            <a:ext cx="11011115" cy="1325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Root </a:t>
            </a:r>
            <a:r>
              <a:rPr lang="en-US" sz="2000" b="1" dirty="0"/>
              <a:t>cause analyses show extraneous cognitive load accounts for </a:t>
            </a:r>
            <a:r>
              <a:rPr lang="en-US" sz="2000" b="1" u="sng" dirty="0">
                <a:latin typeface="+mn-lt"/>
              </a:rPr>
              <a:t>87.1% </a:t>
            </a:r>
            <a:r>
              <a:rPr lang="en-US" sz="2000" b="1" dirty="0"/>
              <a:t>of medical errors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6863247-1016-4A89-A6F4-4EED0DCDD5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7689" y="2176516"/>
          <a:ext cx="9463315" cy="296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44159">
                  <a:extLst>
                    <a:ext uri="{9D8B030D-6E8A-4147-A177-3AD203B41FA5}">
                      <a16:colId xmlns:a16="http://schemas.microsoft.com/office/drawing/2014/main" val="318068895"/>
                    </a:ext>
                  </a:extLst>
                </a:gridCol>
                <a:gridCol w="1567542">
                  <a:extLst>
                    <a:ext uri="{9D8B030D-6E8A-4147-A177-3AD203B41FA5}">
                      <a16:colId xmlns:a16="http://schemas.microsoft.com/office/drawing/2014/main" val="374787923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900941980"/>
                    </a:ext>
                  </a:extLst>
                </a:gridCol>
                <a:gridCol w="1779814">
                  <a:extLst>
                    <a:ext uri="{9D8B030D-6E8A-4147-A177-3AD203B41FA5}">
                      <a16:colId xmlns:a16="http://schemas.microsoft.com/office/drawing/2014/main" val="580987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Individual-level causes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Errors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System-level causes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Errors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38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Knowledge and skill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12.8%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Structure </a:t>
                      </a:r>
                      <a:r>
                        <a:rPr lang="en-US" sz="1400" dirty="0"/>
                        <a:t>(job design)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12.2%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5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Attention on task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14.5%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Culture </a:t>
                      </a:r>
                      <a:r>
                        <a:rPr lang="en-US" sz="1400" dirty="0"/>
                        <a:t>(decisions and interactions)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57.7%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16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Information processing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6.1%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18.0%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363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Critical thinking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34.3%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Policy and Protocol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97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Non-compliance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26.5%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Technology and 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859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Normalized deviance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449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1508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79DA8DD-3022-46BB-B6AE-F867F43E6E03}"/>
              </a:ext>
            </a:extLst>
          </p:cNvPr>
          <p:cNvSpPr txBox="1"/>
          <p:nvPr/>
        </p:nvSpPr>
        <p:spPr>
          <a:xfrm>
            <a:off x="1136365" y="6113508"/>
            <a:ext cx="8499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Suggests a vast number of medical errors are preventable, given that extraneous load is inherently reducible. </a:t>
            </a:r>
            <a:r>
              <a:rPr lang="en-US" dirty="0" smtClean="0"/>
              <a:t>However, need shift of emphasis in patient safety efforts.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9BD6B4-8BB5-43D2-94B0-43A6BBD08BCE}"/>
              </a:ext>
            </a:extLst>
          </p:cNvPr>
          <p:cNvSpPr/>
          <p:nvPr/>
        </p:nvSpPr>
        <p:spPr>
          <a:xfrm>
            <a:off x="862046" y="2954239"/>
            <a:ext cx="4564744" cy="1110343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C0FEBB-363E-465E-9613-9D2EB2A37B6E}"/>
              </a:ext>
            </a:extLst>
          </p:cNvPr>
          <p:cNvSpPr/>
          <p:nvPr/>
        </p:nvSpPr>
        <p:spPr>
          <a:xfrm>
            <a:off x="862046" y="4103487"/>
            <a:ext cx="4564744" cy="707472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245E1B-E7FB-4032-8998-AD83D74F5E5B}"/>
              </a:ext>
            </a:extLst>
          </p:cNvPr>
          <p:cNvSpPr/>
          <p:nvPr/>
        </p:nvSpPr>
        <p:spPr>
          <a:xfrm>
            <a:off x="986970" y="5413186"/>
            <a:ext cx="732067" cy="467623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78D6DA-FFE2-4314-825E-21E34068EAAE}"/>
              </a:ext>
            </a:extLst>
          </p:cNvPr>
          <p:cNvSpPr/>
          <p:nvPr/>
        </p:nvSpPr>
        <p:spPr>
          <a:xfrm>
            <a:off x="4198970" y="5413186"/>
            <a:ext cx="732067" cy="467623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C89F1-5035-43A7-9034-C71A2BB024F8}"/>
              </a:ext>
            </a:extLst>
          </p:cNvPr>
          <p:cNvSpPr txBox="1"/>
          <p:nvPr/>
        </p:nvSpPr>
        <p:spPr>
          <a:xfrm>
            <a:off x="1865143" y="5299670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Directly</a:t>
            </a:r>
            <a:r>
              <a:rPr lang="en-US" dirty="0"/>
              <a:t> caused by Cognitive Load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C7F11D-9DE9-4B2B-8C83-8C184DD35833}"/>
              </a:ext>
            </a:extLst>
          </p:cNvPr>
          <p:cNvSpPr txBox="1"/>
          <p:nvPr/>
        </p:nvSpPr>
        <p:spPr>
          <a:xfrm>
            <a:off x="5061811" y="5271758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Indirectly</a:t>
            </a:r>
            <a:r>
              <a:rPr lang="en-US" dirty="0"/>
              <a:t> Caused by Cognitive Load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67359" y="6496125"/>
            <a:ext cx="24193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2018 HPI/Press Ganey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C51AE0F-A14B-4F27-AD1B-858107A333E1}"/>
              </a:ext>
            </a:extLst>
          </p:cNvPr>
          <p:cNvSpPr txBox="1">
            <a:spLocks/>
          </p:cNvSpPr>
          <p:nvPr/>
        </p:nvSpPr>
        <p:spPr>
          <a:xfrm>
            <a:off x="11508890" y="643667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4DBCE-7880-4EF8-8D03-37B6FD5D12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FE6D7C-B069-4A85-9E64-DD547CE5989D}"/>
              </a:ext>
            </a:extLst>
          </p:cNvPr>
          <p:cNvSpPr txBox="1">
            <a:spLocks/>
          </p:cNvSpPr>
          <p:nvPr/>
        </p:nvSpPr>
        <p:spPr>
          <a:xfrm>
            <a:off x="796608" y="295339"/>
            <a:ext cx="12134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Most safety interventions focus on training </a:t>
            </a:r>
            <a:r>
              <a:rPr lang="en-US" sz="2000" b="1" dirty="0" smtClean="0"/>
              <a:t>clinicians (but only 12.8% of causes)</a:t>
            </a:r>
            <a:endParaRPr lang="en-US" sz="2000" b="1" dirty="0"/>
          </a:p>
        </p:txBody>
      </p:sp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id="{30FF4766-3D02-4325-A7E8-C4D32060BAF4}"/>
              </a:ext>
            </a:extLst>
          </p:cNvPr>
          <p:cNvSpPr/>
          <p:nvPr/>
        </p:nvSpPr>
        <p:spPr>
          <a:xfrm>
            <a:off x="947598" y="2562538"/>
            <a:ext cx="4438731" cy="36563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5">
            <a:extLst>
              <a:ext uri="{FF2B5EF4-FFF2-40B4-BE49-F238E27FC236}">
                <a16:creationId xmlns:a16="http://schemas.microsoft.com/office/drawing/2014/main" id="{8FDD1A45-ED82-4E3D-BD1E-25C0F1F96AD3}"/>
              </a:ext>
            </a:extLst>
          </p:cNvPr>
          <p:cNvSpPr/>
          <p:nvPr/>
        </p:nvSpPr>
        <p:spPr>
          <a:xfrm>
            <a:off x="5627032" y="2603256"/>
            <a:ext cx="4446165" cy="1853967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FE6D7C-B069-4A85-9E64-DD547CE5989D}"/>
              </a:ext>
            </a:extLst>
          </p:cNvPr>
          <p:cNvSpPr txBox="1">
            <a:spLocks/>
          </p:cNvSpPr>
          <p:nvPr/>
        </p:nvSpPr>
        <p:spPr>
          <a:xfrm>
            <a:off x="796608" y="1132366"/>
            <a:ext cx="1206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Leadership has the potential to change a majority of </a:t>
            </a:r>
            <a:r>
              <a:rPr lang="en-US" sz="2000" b="1" dirty="0">
                <a:solidFill>
                  <a:schemeClr val="accent2"/>
                </a:solidFill>
              </a:rPr>
              <a:t>system-level causes </a:t>
            </a:r>
            <a:r>
              <a:rPr lang="en-US" sz="2000" b="1" dirty="0"/>
              <a:t>to improve </a:t>
            </a:r>
          </a:p>
          <a:p>
            <a:r>
              <a:rPr lang="en-US" sz="2000" b="1" dirty="0"/>
              <a:t>           individual-level rates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0434" y="210082"/>
            <a:ext cx="5057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Causes of Medical </a:t>
            </a:r>
            <a:r>
              <a:rPr lang="en-US" sz="2800" b="1" dirty="0" smtClean="0"/>
              <a:t>Errors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522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3" grpId="0"/>
      <p:bldP spid="14" grpId="0" animBg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E5BFFE3-ADE3-4ACB-9907-272B1557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636" y="707076"/>
            <a:ext cx="5770714" cy="5568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624" y="849126"/>
            <a:ext cx="5631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However, Swiss </a:t>
            </a:r>
            <a:r>
              <a:rPr lang="en-US" sz="2000" dirty="0"/>
              <a:t>Cheese Layers </a:t>
            </a:r>
            <a:r>
              <a:rPr lang="en-US" sz="2000" dirty="0" smtClean="0"/>
              <a:t>(defense barriers) must be </a:t>
            </a:r>
            <a:r>
              <a:rPr lang="en-US" sz="2000" u="sng" dirty="0"/>
              <a:t>strategic </a:t>
            </a:r>
            <a:r>
              <a:rPr lang="en-US" sz="2000" dirty="0"/>
              <a:t>and well designed.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Avoid non-strategic “layers”  that may thwart what would have been excellent care.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528" t="4857" r="2342" b="4670"/>
          <a:stretch/>
        </p:blipFill>
        <p:spPr>
          <a:xfrm>
            <a:off x="400397" y="2123269"/>
            <a:ext cx="4870579" cy="4180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1101222">
            <a:off x="427447" y="4576194"/>
            <a:ext cx="5124438" cy="14425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7B4305-A6B0-4BB4-979A-03F187312CBB}"/>
              </a:ext>
            </a:extLst>
          </p:cNvPr>
          <p:cNvSpPr txBox="1">
            <a:spLocks/>
          </p:cNvSpPr>
          <p:nvPr/>
        </p:nvSpPr>
        <p:spPr>
          <a:xfrm>
            <a:off x="11508890" y="643667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4DBCE-7880-4EF8-8D03-37B6FD5D12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6772" y="-435285"/>
            <a:ext cx="11636622" cy="16149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300" b="1" kern="1200" dirty="0" smtClean="0">
                <a:latin typeface="+mj-lt"/>
                <a:ea typeface="+mj-ea"/>
                <a:cs typeface="+mj-cs"/>
              </a:rPr>
              <a:t>Usual model </a:t>
            </a:r>
            <a:r>
              <a:rPr lang="en-US" sz="2300" b="1" kern="1200" dirty="0">
                <a:latin typeface="+mj-lt"/>
                <a:ea typeface="+mj-ea"/>
                <a:cs typeface="+mj-cs"/>
              </a:rPr>
              <a:t>of error </a:t>
            </a:r>
            <a:r>
              <a:rPr lang="en-US" sz="2300" b="1" kern="1200" dirty="0" smtClean="0">
                <a:latin typeface="+mj-lt"/>
                <a:ea typeface="+mj-ea"/>
                <a:cs typeface="+mj-cs"/>
              </a:rPr>
              <a:t>prevention: </a:t>
            </a:r>
            <a:r>
              <a:rPr lang="en-US" sz="2300" b="1" kern="1200" dirty="0">
                <a:latin typeface="+mj-lt"/>
                <a:ea typeface="+mj-ea"/>
                <a:cs typeface="+mj-cs"/>
              </a:rPr>
              <a:t>“Swiss Cheese Model” include a system of protective </a:t>
            </a:r>
            <a:r>
              <a:rPr lang="en-US" sz="2300" b="1" kern="1200" dirty="0" smtClean="0">
                <a:latin typeface="+mj-lt"/>
                <a:ea typeface="+mj-ea"/>
                <a:cs typeface="+mj-cs"/>
              </a:rPr>
              <a:t>barriers. Goal: Reduce "holes” </a:t>
            </a:r>
            <a:r>
              <a:rPr lang="en-US" sz="2300" b="1" kern="1200" dirty="0">
                <a:latin typeface="+mj-lt"/>
                <a:ea typeface="+mj-ea"/>
                <a:cs typeface="+mj-cs"/>
              </a:rPr>
              <a:t>that prevent the barrier from being </a:t>
            </a:r>
            <a:r>
              <a:rPr lang="en-US" sz="2300" b="1" kern="1200" dirty="0" smtClean="0">
                <a:latin typeface="+mj-lt"/>
                <a:ea typeface="+mj-ea"/>
                <a:cs typeface="+mj-cs"/>
              </a:rPr>
              <a:t>effective.</a:t>
            </a:r>
            <a:endParaRPr lang="en-US" sz="2300" b="1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84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591E9D-5AE4-458C-8B28-EDA6CB97E302}"/>
              </a:ext>
            </a:extLst>
          </p:cNvPr>
          <p:cNvSpPr/>
          <p:nvPr/>
        </p:nvSpPr>
        <p:spPr>
          <a:xfrm>
            <a:off x="0" y="774136"/>
            <a:ext cx="12192000" cy="60767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41E7B2-B6F0-4A81-B330-8DAB24F3CBD8}"/>
              </a:ext>
            </a:extLst>
          </p:cNvPr>
          <p:cNvSpPr/>
          <p:nvPr/>
        </p:nvSpPr>
        <p:spPr>
          <a:xfrm>
            <a:off x="614445" y="1362239"/>
            <a:ext cx="10782239" cy="22598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B96A4-DC39-4534-8FBE-FF21A7C561AD}"/>
              </a:ext>
            </a:extLst>
          </p:cNvPr>
          <p:cNvSpPr/>
          <p:nvPr/>
        </p:nvSpPr>
        <p:spPr>
          <a:xfrm>
            <a:off x="614445" y="3528482"/>
            <a:ext cx="10782239" cy="275987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6F534-DA36-4E94-B300-4F5F8CF1B792}"/>
              </a:ext>
            </a:extLst>
          </p:cNvPr>
          <p:cNvSpPr/>
          <p:nvPr/>
        </p:nvSpPr>
        <p:spPr>
          <a:xfrm>
            <a:off x="5135675" y="4399537"/>
            <a:ext cx="1549102" cy="747067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POOR CARE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1505CE-13CB-4316-9A14-0EE6ED14C000}"/>
              </a:ext>
            </a:extLst>
          </p:cNvPr>
          <p:cNvSpPr/>
          <p:nvPr/>
        </p:nvSpPr>
        <p:spPr>
          <a:xfrm>
            <a:off x="7278240" y="4399537"/>
            <a:ext cx="1549102" cy="747067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AVERAGE CARE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5EA59C-E797-4150-876F-399ABFA240FA}"/>
              </a:ext>
            </a:extLst>
          </p:cNvPr>
          <p:cNvSpPr/>
          <p:nvPr/>
        </p:nvSpPr>
        <p:spPr>
          <a:xfrm>
            <a:off x="9420805" y="4399537"/>
            <a:ext cx="1549102" cy="74706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EXCELLENT CARE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E8A6A-6066-48D9-8071-7E6C9B8375FE}"/>
              </a:ext>
            </a:extLst>
          </p:cNvPr>
          <p:cNvSpPr txBox="1"/>
          <p:nvPr/>
        </p:nvSpPr>
        <p:spPr>
          <a:xfrm>
            <a:off x="606089" y="1372293"/>
            <a:ext cx="1542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POTENTIAL</a:t>
            </a:r>
            <a:r>
              <a:rPr lang="en-US" dirty="0"/>
              <a:t> </a:t>
            </a:r>
          </a:p>
          <a:p>
            <a:r>
              <a:rPr lang="en-US" dirty="0"/>
              <a:t>CARE QUALITY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CE961E-F0C8-4508-B9CF-D749F4BCAE53}"/>
              </a:ext>
            </a:extLst>
          </p:cNvPr>
          <p:cNvSpPr txBox="1"/>
          <p:nvPr/>
        </p:nvSpPr>
        <p:spPr>
          <a:xfrm>
            <a:off x="612044" y="3920325"/>
            <a:ext cx="1542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ACTUAL</a:t>
            </a:r>
            <a:r>
              <a:rPr lang="en-US" dirty="0"/>
              <a:t> </a:t>
            </a:r>
          </a:p>
          <a:p>
            <a:r>
              <a:rPr lang="en-US" dirty="0"/>
              <a:t>CARE QUALITY</a:t>
            </a:r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9E7550EC-7D2B-4DD3-9B31-E4F7B2D5B800}"/>
              </a:ext>
            </a:extLst>
          </p:cNvPr>
          <p:cNvSpPr/>
          <p:nvPr/>
        </p:nvSpPr>
        <p:spPr>
          <a:xfrm>
            <a:off x="2091818" y="5128000"/>
            <a:ext cx="1774884" cy="1035034"/>
          </a:xfrm>
          <a:prstGeom prst="diamond">
            <a:avLst/>
          </a:prstGeom>
          <a:solidFill>
            <a:srgbClr val="FF0000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INCIDENT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1A14220-5234-4FE6-87B3-DAC389A0A8D2}"/>
              </a:ext>
            </a:extLst>
          </p:cNvPr>
          <p:cNvSpPr/>
          <p:nvPr/>
        </p:nvSpPr>
        <p:spPr>
          <a:xfrm>
            <a:off x="2417318" y="4578045"/>
            <a:ext cx="779057" cy="180729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DEFENSE</a:t>
            </a:r>
          </a:p>
        </p:txBody>
      </p: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9950A32D-6AF4-4A10-86B6-B23D24B4AFF5}"/>
              </a:ext>
            </a:extLst>
          </p:cNvPr>
          <p:cNvCxnSpPr>
            <a:cxnSpLocks/>
          </p:cNvCxnSpPr>
          <p:nvPr/>
        </p:nvCxnSpPr>
        <p:spPr>
          <a:xfrm>
            <a:off x="3175613" y="4278087"/>
            <a:ext cx="2734613" cy="893009"/>
          </a:xfrm>
          <a:prstGeom prst="bentConnector4">
            <a:avLst>
              <a:gd name="adj1" fmla="val 58827"/>
              <a:gd name="adj2" fmla="val 139313"/>
            </a:avLst>
          </a:prstGeom>
          <a:ln w="28575">
            <a:solidFill>
              <a:srgbClr val="3B383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00C9F242-289B-4C6C-9B39-3040837D39AB}"/>
              </a:ext>
            </a:extLst>
          </p:cNvPr>
          <p:cNvCxnSpPr>
            <a:cxnSpLocks/>
          </p:cNvCxnSpPr>
          <p:nvPr/>
        </p:nvCxnSpPr>
        <p:spPr>
          <a:xfrm>
            <a:off x="3166534" y="4279178"/>
            <a:ext cx="4874682" cy="891918"/>
          </a:xfrm>
          <a:prstGeom prst="bentConnector4">
            <a:avLst>
              <a:gd name="adj1" fmla="val 29159"/>
              <a:gd name="adj2" fmla="val 161329"/>
            </a:avLst>
          </a:prstGeom>
          <a:ln w="28575">
            <a:solidFill>
              <a:srgbClr val="3B383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Parallelogram 191">
            <a:extLst>
              <a:ext uri="{FF2B5EF4-FFF2-40B4-BE49-F238E27FC236}">
                <a16:creationId xmlns:a16="http://schemas.microsoft.com/office/drawing/2014/main" id="{08045092-1B46-4AB7-BD62-F02D21A3DC17}"/>
              </a:ext>
            </a:extLst>
          </p:cNvPr>
          <p:cNvSpPr/>
          <p:nvPr/>
        </p:nvSpPr>
        <p:spPr>
          <a:xfrm>
            <a:off x="2885709" y="3873288"/>
            <a:ext cx="1616657" cy="425271"/>
          </a:xfrm>
          <a:prstGeom prst="parallelogram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GOOD CATCHES &amp;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NEAR MISSES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8" name="Arrow: Down 167">
            <a:extLst>
              <a:ext uri="{FF2B5EF4-FFF2-40B4-BE49-F238E27FC236}">
                <a16:creationId xmlns:a16="http://schemas.microsoft.com/office/drawing/2014/main" id="{08A1F265-2E65-450E-B54F-7C43B4DF0F0E}"/>
              </a:ext>
            </a:extLst>
          </p:cNvPr>
          <p:cNvSpPr/>
          <p:nvPr/>
        </p:nvSpPr>
        <p:spPr>
          <a:xfrm>
            <a:off x="6387381" y="2324612"/>
            <a:ext cx="139453" cy="2066089"/>
          </a:xfrm>
          <a:prstGeom prst="downArrow">
            <a:avLst>
              <a:gd name="adj1" fmla="val 27810"/>
              <a:gd name="adj2" fmla="val 6766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D33126E-31BC-40E1-9192-1549C91FA79F}"/>
              </a:ext>
            </a:extLst>
          </p:cNvPr>
          <p:cNvSpPr/>
          <p:nvPr/>
        </p:nvSpPr>
        <p:spPr>
          <a:xfrm>
            <a:off x="1531761" y="4817888"/>
            <a:ext cx="743837" cy="161091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DBDD22E-873B-4352-AFF6-4CFD64B66C63}"/>
              </a:ext>
            </a:extLst>
          </p:cNvPr>
          <p:cNvSpPr/>
          <p:nvPr/>
        </p:nvSpPr>
        <p:spPr>
          <a:xfrm>
            <a:off x="2492589" y="4834264"/>
            <a:ext cx="851059" cy="192094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BARRIERS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86A1773B-8BC0-4120-AEF3-FB9CEDC46DB4}"/>
              </a:ext>
            </a:extLst>
          </p:cNvPr>
          <p:cNvSpPr/>
          <p:nvPr/>
        </p:nvSpPr>
        <p:spPr>
          <a:xfrm>
            <a:off x="1790128" y="5084370"/>
            <a:ext cx="454411" cy="117415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1EAA44B6-4D2C-4528-8397-4DAEB7E54A88}"/>
              </a:ext>
            </a:extLst>
          </p:cNvPr>
          <p:cNvSpPr/>
          <p:nvPr/>
        </p:nvSpPr>
        <p:spPr>
          <a:xfrm>
            <a:off x="3260460" y="4666843"/>
            <a:ext cx="454496" cy="114265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6" name="Arrow: Down 195">
            <a:extLst>
              <a:ext uri="{FF2B5EF4-FFF2-40B4-BE49-F238E27FC236}">
                <a16:creationId xmlns:a16="http://schemas.microsoft.com/office/drawing/2014/main" id="{480FD98E-4F77-43D2-8F1C-DE684AC337B3}"/>
              </a:ext>
            </a:extLst>
          </p:cNvPr>
          <p:cNvSpPr/>
          <p:nvPr/>
        </p:nvSpPr>
        <p:spPr>
          <a:xfrm>
            <a:off x="8517179" y="2307694"/>
            <a:ext cx="164688" cy="2066089"/>
          </a:xfrm>
          <a:prstGeom prst="downArrow">
            <a:avLst>
              <a:gd name="adj1" fmla="val 27810"/>
              <a:gd name="adj2" fmla="val 6766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Arrow: Down 197">
            <a:extLst>
              <a:ext uri="{FF2B5EF4-FFF2-40B4-BE49-F238E27FC236}">
                <a16:creationId xmlns:a16="http://schemas.microsoft.com/office/drawing/2014/main" id="{0F9D81F8-A16D-4F7A-B50A-1B54DECA2FDF}"/>
              </a:ext>
            </a:extLst>
          </p:cNvPr>
          <p:cNvSpPr/>
          <p:nvPr/>
        </p:nvSpPr>
        <p:spPr>
          <a:xfrm>
            <a:off x="10687975" y="2315459"/>
            <a:ext cx="158018" cy="2066089"/>
          </a:xfrm>
          <a:prstGeom prst="downArrow">
            <a:avLst>
              <a:gd name="adj1" fmla="val 27810"/>
              <a:gd name="adj2" fmla="val 67668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52CA8E3C-6B76-40B0-ACBB-BBFCE7C4F4B9}"/>
              </a:ext>
            </a:extLst>
          </p:cNvPr>
          <p:cNvCxnSpPr>
            <a:cxnSpLocks/>
          </p:cNvCxnSpPr>
          <p:nvPr/>
        </p:nvCxnSpPr>
        <p:spPr>
          <a:xfrm flipH="1" flipV="1">
            <a:off x="8823530" y="2175850"/>
            <a:ext cx="542903" cy="58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6EC6F76-F23B-4C8B-B80A-9620783B4910}"/>
              </a:ext>
            </a:extLst>
          </p:cNvPr>
          <p:cNvSpPr/>
          <p:nvPr/>
        </p:nvSpPr>
        <p:spPr>
          <a:xfrm>
            <a:off x="3455494" y="4899272"/>
            <a:ext cx="477089" cy="171556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CC6B255D-A373-4D23-BCF3-10DCF48CF985}"/>
              </a:ext>
            </a:extLst>
          </p:cNvPr>
          <p:cNvSpPr/>
          <p:nvPr/>
        </p:nvSpPr>
        <p:spPr>
          <a:xfrm>
            <a:off x="1734828" y="4662301"/>
            <a:ext cx="428753" cy="88601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81EE1CB6-4172-4902-BEA2-C4D234897B53}"/>
              </a:ext>
            </a:extLst>
          </p:cNvPr>
          <p:cNvSpPr/>
          <p:nvPr/>
        </p:nvSpPr>
        <p:spPr>
          <a:xfrm>
            <a:off x="3779041" y="4720862"/>
            <a:ext cx="347266" cy="132435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6" name="Arrow: Down 205">
            <a:extLst>
              <a:ext uri="{FF2B5EF4-FFF2-40B4-BE49-F238E27FC236}">
                <a16:creationId xmlns:a16="http://schemas.microsoft.com/office/drawing/2014/main" id="{90F8C4CB-C2D8-41E8-B9EE-CC0E06D3E15D}"/>
              </a:ext>
            </a:extLst>
          </p:cNvPr>
          <p:cNvSpPr/>
          <p:nvPr/>
        </p:nvSpPr>
        <p:spPr>
          <a:xfrm>
            <a:off x="2276896" y="2721184"/>
            <a:ext cx="151154" cy="2673957"/>
          </a:xfrm>
          <a:prstGeom prst="downArrow">
            <a:avLst>
              <a:gd name="adj1" fmla="val 27810"/>
              <a:gd name="adj2" fmla="val 6766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B55A6990-0295-42B5-9F3E-E4B464A31D96}"/>
              </a:ext>
            </a:extLst>
          </p:cNvPr>
          <p:cNvCxnSpPr>
            <a:cxnSpLocks/>
          </p:cNvCxnSpPr>
          <p:nvPr/>
        </p:nvCxnSpPr>
        <p:spPr>
          <a:xfrm flipH="1" flipV="1">
            <a:off x="6671154" y="2181363"/>
            <a:ext cx="542903" cy="58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AB887D06-A519-46FD-A9BF-6770DB105B26}"/>
              </a:ext>
            </a:extLst>
          </p:cNvPr>
          <p:cNvCxnSpPr>
            <a:cxnSpLocks/>
          </p:cNvCxnSpPr>
          <p:nvPr/>
        </p:nvCxnSpPr>
        <p:spPr>
          <a:xfrm flipH="1">
            <a:off x="3455494" y="2168728"/>
            <a:ext cx="1614296" cy="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Arrow: Down 226">
            <a:extLst>
              <a:ext uri="{FF2B5EF4-FFF2-40B4-BE49-F238E27FC236}">
                <a16:creationId xmlns:a16="http://schemas.microsoft.com/office/drawing/2014/main" id="{80B080A6-EDF1-43DB-B677-2AD467A485E4}"/>
              </a:ext>
            </a:extLst>
          </p:cNvPr>
          <p:cNvSpPr/>
          <p:nvPr/>
        </p:nvSpPr>
        <p:spPr>
          <a:xfrm rot="13086958">
            <a:off x="2996123" y="4251059"/>
            <a:ext cx="164040" cy="302923"/>
          </a:xfrm>
          <a:prstGeom prst="downArrow">
            <a:avLst>
              <a:gd name="adj1" fmla="val 27810"/>
              <a:gd name="adj2" fmla="val 67668"/>
            </a:avLst>
          </a:prstGeom>
          <a:solidFill>
            <a:srgbClr val="92B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Parallelogram 240">
            <a:extLst>
              <a:ext uri="{FF2B5EF4-FFF2-40B4-BE49-F238E27FC236}">
                <a16:creationId xmlns:a16="http://schemas.microsoft.com/office/drawing/2014/main" id="{053D2D33-3D25-4621-A10B-99528EA4C1B8}"/>
              </a:ext>
            </a:extLst>
          </p:cNvPr>
          <p:cNvSpPr/>
          <p:nvPr/>
        </p:nvSpPr>
        <p:spPr>
          <a:xfrm>
            <a:off x="3557483" y="1697176"/>
            <a:ext cx="1549102" cy="516283"/>
          </a:xfrm>
          <a:prstGeom prst="parallelogram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Cognitive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Deterioration (CD)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Arrow: Down 98">
            <a:extLst>
              <a:ext uri="{FF2B5EF4-FFF2-40B4-BE49-F238E27FC236}">
                <a16:creationId xmlns:a16="http://schemas.microsoft.com/office/drawing/2014/main" id="{A7401261-B624-4C55-B8D1-B5B4FA25F469}"/>
              </a:ext>
            </a:extLst>
          </p:cNvPr>
          <p:cNvSpPr/>
          <p:nvPr/>
        </p:nvSpPr>
        <p:spPr>
          <a:xfrm rot="8715347">
            <a:off x="5068119" y="2145542"/>
            <a:ext cx="153089" cy="1212827"/>
          </a:xfrm>
          <a:prstGeom prst="downArrow">
            <a:avLst>
              <a:gd name="adj1" fmla="val 27810"/>
              <a:gd name="adj2" fmla="val 67668"/>
            </a:avLst>
          </a:prstGeom>
          <a:solidFill>
            <a:schemeClr val="accent2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453953-AA32-4656-AF7D-E2E44C7CC33A}"/>
              </a:ext>
            </a:extLst>
          </p:cNvPr>
          <p:cNvCxnSpPr>
            <a:cxnSpLocks/>
          </p:cNvCxnSpPr>
          <p:nvPr/>
        </p:nvCxnSpPr>
        <p:spPr>
          <a:xfrm flipH="1">
            <a:off x="5493442" y="2300911"/>
            <a:ext cx="1" cy="95194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799301-7D82-4B2D-84DD-86B8F730CDAA}"/>
              </a:ext>
            </a:extLst>
          </p:cNvPr>
          <p:cNvSpPr/>
          <p:nvPr/>
        </p:nvSpPr>
        <p:spPr>
          <a:xfrm>
            <a:off x="5095068" y="1560771"/>
            <a:ext cx="1549102" cy="74706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POOR CARE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0B38CD7-E953-4138-8626-B0BF396DDA6D}"/>
              </a:ext>
            </a:extLst>
          </p:cNvPr>
          <p:cNvCxnSpPr>
            <a:cxnSpLocks/>
          </p:cNvCxnSpPr>
          <p:nvPr/>
        </p:nvCxnSpPr>
        <p:spPr>
          <a:xfrm flipH="1">
            <a:off x="7652483" y="2300911"/>
            <a:ext cx="1" cy="95194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5A73B7-868E-48EF-BFDC-2A0BA7A986B1}"/>
              </a:ext>
            </a:extLst>
          </p:cNvPr>
          <p:cNvSpPr/>
          <p:nvPr/>
        </p:nvSpPr>
        <p:spPr>
          <a:xfrm>
            <a:off x="7237633" y="1560771"/>
            <a:ext cx="1549102" cy="74706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AVERAGE CARE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31FD169-691E-422C-AFA7-6103E353DC40}"/>
              </a:ext>
            </a:extLst>
          </p:cNvPr>
          <p:cNvCxnSpPr>
            <a:cxnSpLocks/>
          </p:cNvCxnSpPr>
          <p:nvPr/>
        </p:nvCxnSpPr>
        <p:spPr>
          <a:xfrm flipH="1">
            <a:off x="9836363" y="2307838"/>
            <a:ext cx="1" cy="95194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53832C-E096-487D-8A2C-D7813BF97B00}"/>
              </a:ext>
            </a:extLst>
          </p:cNvPr>
          <p:cNvSpPr/>
          <p:nvPr/>
        </p:nvSpPr>
        <p:spPr>
          <a:xfrm>
            <a:off x="9380198" y="1560771"/>
            <a:ext cx="1549102" cy="747067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EXCELLENT CARE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D9B55A-0061-4F1A-86B2-C511026CF265}"/>
              </a:ext>
            </a:extLst>
          </p:cNvPr>
          <p:cNvCxnSpPr/>
          <p:nvPr/>
        </p:nvCxnSpPr>
        <p:spPr>
          <a:xfrm>
            <a:off x="2976942" y="3107741"/>
            <a:ext cx="0" cy="14352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iamond 17">
            <a:extLst>
              <a:ext uri="{FF2B5EF4-FFF2-40B4-BE49-F238E27FC236}">
                <a16:creationId xmlns:a16="http://schemas.microsoft.com/office/drawing/2014/main" id="{DFCF58BD-4E0D-4807-BDC8-668C93C7588F}"/>
              </a:ext>
            </a:extLst>
          </p:cNvPr>
          <p:cNvSpPr/>
          <p:nvPr/>
        </p:nvSpPr>
        <p:spPr>
          <a:xfrm>
            <a:off x="2074428" y="1883423"/>
            <a:ext cx="1800584" cy="1392179"/>
          </a:xfrm>
          <a:prstGeom prst="diamond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CARE DELIVERY ISSUES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59F190-717E-4B95-87F5-3CD7D9E8C6D2}"/>
              </a:ext>
            </a:extLst>
          </p:cNvPr>
          <p:cNvSpPr/>
          <p:nvPr/>
        </p:nvSpPr>
        <p:spPr>
          <a:xfrm>
            <a:off x="4720365" y="3275228"/>
            <a:ext cx="1685762" cy="2477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BARRIERS TO CARE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D4F8978-DA66-4F59-89C6-F313CA268FAE}"/>
              </a:ext>
            </a:extLst>
          </p:cNvPr>
          <p:cNvSpPr txBox="1"/>
          <p:nvPr/>
        </p:nvSpPr>
        <p:spPr>
          <a:xfrm>
            <a:off x="1531760" y="869743"/>
            <a:ext cx="844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Systemic Influences: </a:t>
            </a:r>
            <a:r>
              <a:rPr lang="en-US" dirty="0">
                <a:solidFill>
                  <a:schemeClr val="bg1"/>
                </a:solidFill>
              </a:rPr>
              <a:t>Administrative Policy, Regulatory Bodies, Hospital Infrastructure</a:t>
            </a:r>
          </a:p>
        </p:txBody>
      </p:sp>
      <p:sp>
        <p:nvSpPr>
          <p:cNvPr id="103" name="Parallelogram 102">
            <a:extLst>
              <a:ext uri="{FF2B5EF4-FFF2-40B4-BE49-F238E27FC236}">
                <a16:creationId xmlns:a16="http://schemas.microsoft.com/office/drawing/2014/main" id="{48668325-6FD3-40A1-B3F0-BB643B0399BB}"/>
              </a:ext>
            </a:extLst>
          </p:cNvPr>
          <p:cNvSpPr/>
          <p:nvPr/>
        </p:nvSpPr>
        <p:spPr>
          <a:xfrm rot="5400000">
            <a:off x="5764634" y="3289649"/>
            <a:ext cx="1616657" cy="196383"/>
          </a:xfrm>
          <a:prstGeom prst="parallelogram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Provision of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Parallelogram 103">
            <a:extLst>
              <a:ext uri="{FF2B5EF4-FFF2-40B4-BE49-F238E27FC236}">
                <a16:creationId xmlns:a16="http://schemas.microsoft.com/office/drawing/2014/main" id="{EE119E4D-D8B8-496E-A65D-7364EFFF7672}"/>
              </a:ext>
            </a:extLst>
          </p:cNvPr>
          <p:cNvSpPr/>
          <p:nvPr/>
        </p:nvSpPr>
        <p:spPr>
          <a:xfrm rot="5400000">
            <a:off x="7929584" y="3298120"/>
            <a:ext cx="1616657" cy="196383"/>
          </a:xfrm>
          <a:prstGeom prst="parallelogram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Provision of Care</a:t>
            </a:r>
          </a:p>
        </p:txBody>
      </p:sp>
      <p:sp>
        <p:nvSpPr>
          <p:cNvPr id="105" name="Parallelogram 104">
            <a:extLst>
              <a:ext uri="{FF2B5EF4-FFF2-40B4-BE49-F238E27FC236}">
                <a16:creationId xmlns:a16="http://schemas.microsoft.com/office/drawing/2014/main" id="{010F5314-394F-42C2-9588-645893B50983}"/>
              </a:ext>
            </a:extLst>
          </p:cNvPr>
          <p:cNvSpPr/>
          <p:nvPr/>
        </p:nvSpPr>
        <p:spPr>
          <a:xfrm rot="5400000">
            <a:off x="10081176" y="3271977"/>
            <a:ext cx="1616657" cy="196383"/>
          </a:xfrm>
          <a:prstGeom prst="parallelogram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Provision of Care</a:t>
            </a:r>
          </a:p>
        </p:txBody>
      </p:sp>
      <p:sp>
        <p:nvSpPr>
          <p:cNvPr id="106" name="Parallelogram 105">
            <a:extLst>
              <a:ext uri="{FF2B5EF4-FFF2-40B4-BE49-F238E27FC236}">
                <a16:creationId xmlns:a16="http://schemas.microsoft.com/office/drawing/2014/main" id="{1FDB9E2E-C04B-48A4-9166-AA8F697EFB7A}"/>
              </a:ext>
            </a:extLst>
          </p:cNvPr>
          <p:cNvSpPr/>
          <p:nvPr/>
        </p:nvSpPr>
        <p:spPr>
          <a:xfrm rot="3284539">
            <a:off x="4274803" y="2737955"/>
            <a:ext cx="1616657" cy="196383"/>
          </a:xfrm>
          <a:prstGeom prst="parallelogram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Thwarted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Arrow: Down 109">
            <a:extLst>
              <a:ext uri="{FF2B5EF4-FFF2-40B4-BE49-F238E27FC236}">
                <a16:creationId xmlns:a16="http://schemas.microsoft.com/office/drawing/2014/main" id="{876253D7-E595-41E4-BBCF-B73362B00588}"/>
              </a:ext>
            </a:extLst>
          </p:cNvPr>
          <p:cNvSpPr/>
          <p:nvPr/>
        </p:nvSpPr>
        <p:spPr>
          <a:xfrm rot="8715347">
            <a:off x="7228640" y="2133772"/>
            <a:ext cx="153089" cy="1212827"/>
          </a:xfrm>
          <a:prstGeom prst="downArrow">
            <a:avLst>
              <a:gd name="adj1" fmla="val 27810"/>
              <a:gd name="adj2" fmla="val 67668"/>
            </a:avLst>
          </a:prstGeom>
          <a:solidFill>
            <a:schemeClr val="accent2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Parallelogram 110">
            <a:extLst>
              <a:ext uri="{FF2B5EF4-FFF2-40B4-BE49-F238E27FC236}">
                <a16:creationId xmlns:a16="http://schemas.microsoft.com/office/drawing/2014/main" id="{D540D48E-DD8C-42A4-B1C9-C77E4364E2DF}"/>
              </a:ext>
            </a:extLst>
          </p:cNvPr>
          <p:cNvSpPr/>
          <p:nvPr/>
        </p:nvSpPr>
        <p:spPr>
          <a:xfrm rot="3284539">
            <a:off x="6435324" y="2726185"/>
            <a:ext cx="1616657" cy="196383"/>
          </a:xfrm>
          <a:prstGeom prst="parallelogram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Thwarted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Arrow: Down 111">
            <a:extLst>
              <a:ext uri="{FF2B5EF4-FFF2-40B4-BE49-F238E27FC236}">
                <a16:creationId xmlns:a16="http://schemas.microsoft.com/office/drawing/2014/main" id="{CB85792B-C5D0-4D3A-A705-24ACCACD3E68}"/>
              </a:ext>
            </a:extLst>
          </p:cNvPr>
          <p:cNvSpPr/>
          <p:nvPr/>
        </p:nvSpPr>
        <p:spPr>
          <a:xfrm rot="8715347">
            <a:off x="9409830" y="2143385"/>
            <a:ext cx="153089" cy="1212827"/>
          </a:xfrm>
          <a:prstGeom prst="downArrow">
            <a:avLst>
              <a:gd name="adj1" fmla="val 27810"/>
              <a:gd name="adj2" fmla="val 67668"/>
            </a:avLst>
          </a:prstGeom>
          <a:solidFill>
            <a:schemeClr val="accent2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Parallelogram 113">
            <a:extLst>
              <a:ext uri="{FF2B5EF4-FFF2-40B4-BE49-F238E27FC236}">
                <a16:creationId xmlns:a16="http://schemas.microsoft.com/office/drawing/2014/main" id="{991F6DD3-609C-424D-84BD-3B808F75DA2D}"/>
              </a:ext>
            </a:extLst>
          </p:cNvPr>
          <p:cNvSpPr/>
          <p:nvPr/>
        </p:nvSpPr>
        <p:spPr>
          <a:xfrm rot="3284539">
            <a:off x="8616514" y="2735798"/>
            <a:ext cx="1616657" cy="196383"/>
          </a:xfrm>
          <a:prstGeom prst="parallelogram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Thwarted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8" name="Parallelogram 147">
            <a:extLst>
              <a:ext uri="{FF2B5EF4-FFF2-40B4-BE49-F238E27FC236}">
                <a16:creationId xmlns:a16="http://schemas.microsoft.com/office/drawing/2014/main" id="{77FA46F0-AD8F-47A6-93DC-22A57F7EC701}"/>
              </a:ext>
            </a:extLst>
          </p:cNvPr>
          <p:cNvSpPr/>
          <p:nvPr/>
        </p:nvSpPr>
        <p:spPr>
          <a:xfrm>
            <a:off x="6721334" y="1880860"/>
            <a:ext cx="478285" cy="225077"/>
          </a:xfrm>
          <a:prstGeom prst="parallelogram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Parallelogram 148">
            <a:extLst>
              <a:ext uri="{FF2B5EF4-FFF2-40B4-BE49-F238E27FC236}">
                <a16:creationId xmlns:a16="http://schemas.microsoft.com/office/drawing/2014/main" id="{4D0A68F2-4DA6-4E82-B522-A9401D7D975D}"/>
              </a:ext>
            </a:extLst>
          </p:cNvPr>
          <p:cNvSpPr/>
          <p:nvPr/>
        </p:nvSpPr>
        <p:spPr>
          <a:xfrm>
            <a:off x="8895030" y="1887796"/>
            <a:ext cx="478285" cy="225077"/>
          </a:xfrm>
          <a:prstGeom prst="parallelogram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CD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0DB3EC1-8B19-4DCD-B509-72F36D9CD4CE}"/>
              </a:ext>
            </a:extLst>
          </p:cNvPr>
          <p:cNvSpPr/>
          <p:nvPr/>
        </p:nvSpPr>
        <p:spPr>
          <a:xfrm>
            <a:off x="6859828" y="3276418"/>
            <a:ext cx="1685762" cy="2477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BARRIERS TO CARE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AAD0BB1-5C85-4010-86D6-73C6479A9414}"/>
              </a:ext>
            </a:extLst>
          </p:cNvPr>
          <p:cNvSpPr/>
          <p:nvPr/>
        </p:nvSpPr>
        <p:spPr>
          <a:xfrm>
            <a:off x="9021505" y="3279259"/>
            <a:ext cx="1685762" cy="2477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BARRIERS TO CARE</a:t>
            </a: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1FC2DE53-47ED-449A-88A9-4C16FB5EAEAB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3174485" y="4279686"/>
            <a:ext cx="7020871" cy="866918"/>
          </a:xfrm>
          <a:prstGeom prst="bentConnector4">
            <a:avLst>
              <a:gd name="adj1" fmla="val 17417"/>
              <a:gd name="adj2" fmla="val 187821"/>
            </a:avLst>
          </a:prstGeom>
          <a:ln w="28575">
            <a:solidFill>
              <a:srgbClr val="3B383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3D5184-3499-411F-B16B-E0E2DC07561E}"/>
              </a:ext>
            </a:extLst>
          </p:cNvPr>
          <p:cNvSpPr txBox="1"/>
          <p:nvPr/>
        </p:nvSpPr>
        <p:spPr>
          <a:xfrm>
            <a:off x="359392" y="101319"/>
            <a:ext cx="11389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Non-strategic </a:t>
            </a:r>
            <a:r>
              <a:rPr lang="en-US" sz="2400" b="1" dirty="0" smtClean="0">
                <a:latin typeface="+mj-lt"/>
              </a:rPr>
              <a:t>defense barriers (thwarted care) increases </a:t>
            </a:r>
            <a:r>
              <a:rPr lang="en-US" sz="2400" b="1" dirty="0">
                <a:latin typeface="+mj-lt"/>
              </a:rPr>
              <a:t>cognitive load and </a:t>
            </a:r>
            <a:r>
              <a:rPr lang="en-US" sz="2400" b="1" dirty="0" smtClean="0">
                <a:latin typeface="+mj-lt"/>
              </a:rPr>
              <a:t>causes </a:t>
            </a:r>
            <a:r>
              <a:rPr lang="en-US" sz="2400" b="1" dirty="0">
                <a:latin typeface="+mj-lt"/>
              </a:rPr>
              <a:t>incidents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38441" y="6432683"/>
            <a:ext cx="6005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Privitera </a:t>
            </a:r>
            <a:r>
              <a:rPr lang="en-US" sz="1200" dirty="0" smtClean="0"/>
              <a:t>M, </a:t>
            </a:r>
            <a:r>
              <a:rPr lang="en-US" sz="1200" dirty="0"/>
              <a:t>MacNamee K. Physician Leadership Journal May/June 2021 p </a:t>
            </a:r>
            <a:r>
              <a:rPr lang="en-US" sz="1200" dirty="0" smtClean="0"/>
              <a:t>39-46</a:t>
            </a:r>
            <a:endParaRPr lang="en-US" sz="1200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1C5ACCD4-909B-4ADD-B19D-972A01B644AC}"/>
              </a:ext>
            </a:extLst>
          </p:cNvPr>
          <p:cNvSpPr txBox="1">
            <a:spLocks/>
          </p:cNvSpPr>
          <p:nvPr/>
        </p:nvSpPr>
        <p:spPr>
          <a:xfrm>
            <a:off x="11508890" y="643667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4DBCE-7880-4EF8-8D03-37B6FD5D12F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2A9FED4A-54AE-426F-AED0-4012954BCF9B}"/>
              </a:ext>
            </a:extLst>
          </p:cNvPr>
          <p:cNvCxnSpPr>
            <a:cxnSpLocks/>
          </p:cNvCxnSpPr>
          <p:nvPr/>
        </p:nvCxnSpPr>
        <p:spPr>
          <a:xfrm flipV="1">
            <a:off x="6309841" y="4264747"/>
            <a:ext cx="979993" cy="853270"/>
          </a:xfrm>
          <a:prstGeom prst="bentConnector3">
            <a:avLst>
              <a:gd name="adj1" fmla="val 100082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3A1A50-FBDB-4B5C-AD44-DB7EF0873F7F}"/>
              </a:ext>
            </a:extLst>
          </p:cNvPr>
          <p:cNvCxnSpPr>
            <a:cxnSpLocks/>
          </p:cNvCxnSpPr>
          <p:nvPr/>
        </p:nvCxnSpPr>
        <p:spPr>
          <a:xfrm>
            <a:off x="6221453" y="2856760"/>
            <a:ext cx="851505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13FC7A-4914-4141-A343-B77B57D6C7FC}"/>
              </a:ext>
            </a:extLst>
          </p:cNvPr>
          <p:cNvSpPr/>
          <p:nvPr/>
        </p:nvSpPr>
        <p:spPr>
          <a:xfrm>
            <a:off x="4093188" y="4709088"/>
            <a:ext cx="2262161" cy="5775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Cognitive Deterioration 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2BCBD50A-F907-435D-A673-121D3173B6F1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73731" y="4029556"/>
            <a:ext cx="73621" cy="968329"/>
          </a:xfrm>
          <a:prstGeom prst="bentConnector3">
            <a:avLst>
              <a:gd name="adj1" fmla="val -310509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E8DB8C-EAB9-408B-BDB8-7AEFBA6F1024}"/>
              </a:ext>
            </a:extLst>
          </p:cNvPr>
          <p:cNvCxnSpPr>
            <a:cxnSpLocks/>
          </p:cNvCxnSpPr>
          <p:nvPr/>
        </p:nvCxnSpPr>
        <p:spPr>
          <a:xfrm flipH="1">
            <a:off x="6245141" y="3002960"/>
            <a:ext cx="870070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D78DFF9-3DD4-4F05-995B-82FB84B916B1}"/>
              </a:ext>
            </a:extLst>
          </p:cNvPr>
          <p:cNvCxnSpPr>
            <a:cxnSpLocks/>
          </p:cNvCxnSpPr>
          <p:nvPr/>
        </p:nvCxnSpPr>
        <p:spPr>
          <a:xfrm>
            <a:off x="6242822" y="4029555"/>
            <a:ext cx="123957" cy="968329"/>
          </a:xfrm>
          <a:prstGeom prst="bentConnector3">
            <a:avLst>
              <a:gd name="adj1" fmla="val 284419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B6DDAD44-8B8A-4F6D-A6AA-A865884CBEAD}"/>
              </a:ext>
            </a:extLst>
          </p:cNvPr>
          <p:cNvCxnSpPr>
            <a:cxnSpLocks/>
          </p:cNvCxnSpPr>
          <p:nvPr/>
        </p:nvCxnSpPr>
        <p:spPr>
          <a:xfrm flipV="1">
            <a:off x="6244517" y="3148546"/>
            <a:ext cx="834570" cy="761915"/>
          </a:xfrm>
          <a:prstGeom prst="bentConnector3">
            <a:avLst>
              <a:gd name="adj1" fmla="val 39282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824C8FF3-3821-49B3-90E3-89DD055CBA97}"/>
              </a:ext>
            </a:extLst>
          </p:cNvPr>
          <p:cNvCxnSpPr>
            <a:cxnSpLocks/>
          </p:cNvCxnSpPr>
          <p:nvPr/>
        </p:nvCxnSpPr>
        <p:spPr>
          <a:xfrm rot="5400000" flipH="1">
            <a:off x="5077683" y="1915809"/>
            <a:ext cx="2823263" cy="4678880"/>
          </a:xfrm>
          <a:prstGeom prst="bentConnector4">
            <a:avLst>
              <a:gd name="adj1" fmla="val -37668"/>
              <a:gd name="adj2" fmla="val 119595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or: Elbow 127">
            <a:extLst>
              <a:ext uri="{FF2B5EF4-FFF2-40B4-BE49-F238E27FC236}">
                <a16:creationId xmlns:a16="http://schemas.microsoft.com/office/drawing/2014/main" id="{6B30276D-A12E-45FE-B209-89C6ABEE5B2D}"/>
              </a:ext>
            </a:extLst>
          </p:cNvPr>
          <p:cNvCxnSpPr>
            <a:cxnSpLocks/>
            <a:endCxn id="7" idx="3"/>
          </p:cNvCxnSpPr>
          <p:nvPr/>
        </p:nvCxnSpPr>
        <p:spPr>
          <a:xfrm rot="10800000" flipV="1">
            <a:off x="8145441" y="5666880"/>
            <a:ext cx="553732" cy="531492"/>
          </a:xfrm>
          <a:prstGeom prst="bentConnector3">
            <a:avLst>
              <a:gd name="adj1" fmla="val 50000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1C94FB-352C-42DB-9A18-550EBE143095}"/>
              </a:ext>
            </a:extLst>
          </p:cNvPr>
          <p:cNvSpPr/>
          <p:nvPr/>
        </p:nvSpPr>
        <p:spPr>
          <a:xfrm>
            <a:off x="7999290" y="4345894"/>
            <a:ext cx="779948" cy="194165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DEFENSE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69C175F-A92E-46B3-9133-F040ED829641}"/>
              </a:ext>
            </a:extLst>
          </p:cNvPr>
          <p:cNvSpPr/>
          <p:nvPr/>
        </p:nvSpPr>
        <p:spPr>
          <a:xfrm>
            <a:off x="8843771" y="4347965"/>
            <a:ext cx="851059" cy="192094"/>
          </a:xfrm>
          <a:prstGeom prst="rect">
            <a:avLst/>
          </a:prstGeom>
          <a:solidFill>
            <a:schemeClr val="accent6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BARRIERS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F25DA0CE-157F-41AB-92C8-BB644996A17A}"/>
              </a:ext>
            </a:extLst>
          </p:cNvPr>
          <p:cNvCxnSpPr>
            <a:cxnSpLocks/>
          </p:cNvCxnSpPr>
          <p:nvPr/>
        </p:nvCxnSpPr>
        <p:spPr>
          <a:xfrm>
            <a:off x="8917714" y="4330106"/>
            <a:ext cx="1617468" cy="454077"/>
          </a:xfrm>
          <a:prstGeom prst="bentConnector3">
            <a:avLst>
              <a:gd name="adj1" fmla="val 99937"/>
            </a:avLst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4C7C752-0BEE-4479-AB03-7F1C87AA55BA}"/>
              </a:ext>
            </a:extLst>
          </p:cNvPr>
          <p:cNvSpPr/>
          <p:nvPr/>
        </p:nvSpPr>
        <p:spPr>
          <a:xfrm>
            <a:off x="9792928" y="4777483"/>
            <a:ext cx="1463487" cy="8695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Good Catches </a:t>
            </a:r>
            <a:r>
              <a:rPr lang="en-US" sz="1400" dirty="0">
                <a:solidFill>
                  <a:schemeClr val="tx1"/>
                </a:solidFill>
              </a:rPr>
              <a:t>&amp;</a:t>
            </a:r>
            <a:r>
              <a:rPr lang="en-US" sz="1600" dirty="0">
                <a:solidFill>
                  <a:schemeClr val="tx1"/>
                </a:solidFill>
              </a:rPr>
              <a:t> Near Misses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1267B38-5D77-4C96-AAF7-99351DDC0731}"/>
              </a:ext>
            </a:extLst>
          </p:cNvPr>
          <p:cNvCxnSpPr>
            <a:cxnSpLocks/>
          </p:cNvCxnSpPr>
          <p:nvPr/>
        </p:nvCxnSpPr>
        <p:spPr>
          <a:xfrm>
            <a:off x="8920408" y="4162341"/>
            <a:ext cx="0" cy="16500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DF7F320-A13E-49A6-B6BA-EA26B2862AF6}"/>
              </a:ext>
            </a:extLst>
          </p:cNvPr>
          <p:cNvCxnSpPr>
            <a:cxnSpLocks/>
          </p:cNvCxnSpPr>
          <p:nvPr/>
        </p:nvCxnSpPr>
        <p:spPr>
          <a:xfrm>
            <a:off x="5199101" y="1691603"/>
            <a:ext cx="0" cy="959216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8A62320-75CA-4204-AE49-F73979B04ED7}"/>
              </a:ext>
            </a:extLst>
          </p:cNvPr>
          <p:cNvCxnSpPr>
            <a:cxnSpLocks/>
          </p:cNvCxnSpPr>
          <p:nvPr/>
        </p:nvCxnSpPr>
        <p:spPr>
          <a:xfrm flipH="1">
            <a:off x="9179794" y="3012899"/>
            <a:ext cx="1355388" cy="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1DE01E9-1386-4500-AFD5-4AE0E07DB305}"/>
              </a:ext>
            </a:extLst>
          </p:cNvPr>
          <p:cNvSpPr/>
          <p:nvPr/>
        </p:nvSpPr>
        <p:spPr>
          <a:xfrm>
            <a:off x="428583" y="1563700"/>
            <a:ext cx="485827" cy="50608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1E0AE57-50C0-4A59-8F08-3D7AC6E2E663}"/>
              </a:ext>
            </a:extLst>
          </p:cNvPr>
          <p:cNvSpPr/>
          <p:nvPr/>
        </p:nvSpPr>
        <p:spPr>
          <a:xfrm>
            <a:off x="428583" y="878289"/>
            <a:ext cx="485827" cy="5060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6EE93B2-35B1-418C-AE55-2804FA721D5F}"/>
              </a:ext>
            </a:extLst>
          </p:cNvPr>
          <p:cNvSpPr/>
          <p:nvPr/>
        </p:nvSpPr>
        <p:spPr>
          <a:xfrm>
            <a:off x="428583" y="2214609"/>
            <a:ext cx="485827" cy="457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90E0232-116C-4AD8-B346-0863E5840C18}"/>
              </a:ext>
            </a:extLst>
          </p:cNvPr>
          <p:cNvSpPr/>
          <p:nvPr/>
        </p:nvSpPr>
        <p:spPr>
          <a:xfrm>
            <a:off x="434823" y="2891501"/>
            <a:ext cx="485827" cy="4571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09A28AF-7ABF-435E-9D4C-8C75FBAF2F44}"/>
              </a:ext>
            </a:extLst>
          </p:cNvPr>
          <p:cNvSpPr/>
          <p:nvPr/>
        </p:nvSpPr>
        <p:spPr>
          <a:xfrm>
            <a:off x="1012193" y="643626"/>
            <a:ext cx="1862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Mitigable Negative Environmental Factors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F586154-843E-41F3-B4D9-D7045F267EE4}"/>
              </a:ext>
            </a:extLst>
          </p:cNvPr>
          <p:cNvSpPr/>
          <p:nvPr/>
        </p:nvSpPr>
        <p:spPr>
          <a:xfrm>
            <a:off x="1012303" y="1325991"/>
            <a:ext cx="1862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Cognitive Threats to Wellbeing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0131C16-B6B3-4B50-95C1-209808DAA445}"/>
              </a:ext>
            </a:extLst>
          </p:cNvPr>
          <p:cNvSpPr/>
          <p:nvPr/>
        </p:nvSpPr>
        <p:spPr>
          <a:xfrm>
            <a:off x="1012193" y="1985147"/>
            <a:ext cx="1862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Negative Outcomes due to Poor Wellbeing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6ECC92-AE95-4857-9728-EB680FB5BB75}"/>
              </a:ext>
            </a:extLst>
          </p:cNvPr>
          <p:cNvSpPr/>
          <p:nvPr/>
        </p:nvSpPr>
        <p:spPr>
          <a:xfrm>
            <a:off x="1012303" y="2656651"/>
            <a:ext cx="1862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Moments of Protection from Error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706274C-D3BC-4958-A4C2-6138BE444293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808877" y="4140817"/>
            <a:ext cx="0" cy="65653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EE123D9-6342-4ED4-8EAC-786401BE406E}"/>
              </a:ext>
            </a:extLst>
          </p:cNvPr>
          <p:cNvCxnSpPr>
            <a:cxnSpLocks/>
          </p:cNvCxnSpPr>
          <p:nvPr/>
        </p:nvCxnSpPr>
        <p:spPr>
          <a:xfrm>
            <a:off x="7576634" y="4120939"/>
            <a:ext cx="0" cy="162279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D51FBA0-BA45-4504-952C-75141038BACD}"/>
              </a:ext>
            </a:extLst>
          </p:cNvPr>
          <p:cNvCxnSpPr>
            <a:cxnSpLocks/>
          </p:cNvCxnSpPr>
          <p:nvPr/>
        </p:nvCxnSpPr>
        <p:spPr>
          <a:xfrm>
            <a:off x="7578182" y="3335223"/>
            <a:ext cx="0" cy="37933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1F0E287C-4FB7-4E72-8F48-4364AC3B47A7}"/>
              </a:ext>
            </a:extLst>
          </p:cNvPr>
          <p:cNvSpPr/>
          <p:nvPr/>
        </p:nvSpPr>
        <p:spPr>
          <a:xfrm>
            <a:off x="299194" y="5935719"/>
            <a:ext cx="23397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</a:t>
            </a:r>
            <a:r>
              <a:rPr lang="en-US" sz="1200" dirty="0"/>
              <a:t>Workload: physical, cognitive,  </a:t>
            </a:r>
          </a:p>
          <a:p>
            <a:r>
              <a:rPr lang="en-US" sz="1200" dirty="0"/>
              <a:t>   and emotional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1603A9-D715-4AAA-BCED-7DE12921FE92}"/>
              </a:ext>
            </a:extLst>
          </p:cNvPr>
          <p:cNvSpPr/>
          <p:nvPr/>
        </p:nvSpPr>
        <p:spPr>
          <a:xfrm>
            <a:off x="8200126" y="4797355"/>
            <a:ext cx="1217501" cy="869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Medical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Errors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4CD9EE5-9984-4DFB-BDCC-B53C201984BB}"/>
              </a:ext>
            </a:extLst>
          </p:cNvPr>
          <p:cNvSpPr/>
          <p:nvPr/>
        </p:nvSpPr>
        <p:spPr>
          <a:xfrm>
            <a:off x="7102519" y="3732142"/>
            <a:ext cx="2064583" cy="517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Reduced Cognitive Capacity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64EA8BB-091E-451B-A010-4DE04F054A4B}"/>
              </a:ext>
            </a:extLst>
          </p:cNvPr>
          <p:cNvCxnSpPr>
            <a:cxnSpLocks/>
          </p:cNvCxnSpPr>
          <p:nvPr/>
        </p:nvCxnSpPr>
        <p:spPr>
          <a:xfrm flipH="1">
            <a:off x="8133754" y="1854790"/>
            <a:ext cx="341" cy="776151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6DE2F2F-7B26-4CE2-8FBE-9737627A7A69}"/>
              </a:ext>
            </a:extLst>
          </p:cNvPr>
          <p:cNvCxnSpPr>
            <a:cxnSpLocks/>
          </p:cNvCxnSpPr>
          <p:nvPr/>
        </p:nvCxnSpPr>
        <p:spPr>
          <a:xfrm>
            <a:off x="7269220" y="1866975"/>
            <a:ext cx="0" cy="763966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032B9C12-6745-4448-91C3-7D1F76C5CE97}"/>
              </a:ext>
            </a:extLst>
          </p:cNvPr>
          <p:cNvCxnSpPr>
            <a:cxnSpLocks/>
          </p:cNvCxnSpPr>
          <p:nvPr/>
        </p:nvCxnSpPr>
        <p:spPr>
          <a:xfrm>
            <a:off x="9015529" y="1864656"/>
            <a:ext cx="0" cy="763966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76D0FE9-FA86-4110-8B74-284F128F4F38}"/>
              </a:ext>
            </a:extLst>
          </p:cNvPr>
          <p:cNvSpPr/>
          <p:nvPr/>
        </p:nvSpPr>
        <p:spPr>
          <a:xfrm>
            <a:off x="6184823" y="988774"/>
            <a:ext cx="1229658" cy="9080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High Workload*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DB70EE-CAEF-4E1C-81EF-85454EBAC19E}"/>
              </a:ext>
            </a:extLst>
          </p:cNvPr>
          <p:cNvSpPr/>
          <p:nvPr/>
        </p:nvSpPr>
        <p:spPr>
          <a:xfrm>
            <a:off x="7519266" y="986526"/>
            <a:ext cx="1229658" cy="9080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Lack of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Cognitive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Restoration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7D1C29-E9B4-4AC8-A140-311D13167786}"/>
              </a:ext>
            </a:extLst>
          </p:cNvPr>
          <p:cNvSpPr/>
          <p:nvPr/>
        </p:nvSpPr>
        <p:spPr>
          <a:xfrm>
            <a:off x="4166809" y="3724496"/>
            <a:ext cx="2064583" cy="6101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Chronic Stress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944E4EC-F6C9-491E-A851-F62036B9E045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5199101" y="3270875"/>
            <a:ext cx="0" cy="45362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786DD6F-DEDD-45AA-903E-523B8EA3FB13}"/>
              </a:ext>
            </a:extLst>
          </p:cNvPr>
          <p:cNvCxnSpPr>
            <a:cxnSpLocks/>
          </p:cNvCxnSpPr>
          <p:nvPr/>
        </p:nvCxnSpPr>
        <p:spPr>
          <a:xfrm>
            <a:off x="5042658" y="3270875"/>
            <a:ext cx="0" cy="45362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0E479B-0674-4248-8CFA-C08C392555F6}"/>
              </a:ext>
            </a:extLst>
          </p:cNvPr>
          <p:cNvCxnSpPr>
            <a:cxnSpLocks/>
          </p:cNvCxnSpPr>
          <p:nvPr/>
        </p:nvCxnSpPr>
        <p:spPr>
          <a:xfrm>
            <a:off x="5352899" y="3276836"/>
            <a:ext cx="0" cy="45362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46BB368-4192-4296-814D-278D5C0110C7}"/>
              </a:ext>
            </a:extLst>
          </p:cNvPr>
          <p:cNvCxnSpPr>
            <a:cxnSpLocks/>
          </p:cNvCxnSpPr>
          <p:nvPr/>
        </p:nvCxnSpPr>
        <p:spPr>
          <a:xfrm>
            <a:off x="5512138" y="3276836"/>
            <a:ext cx="0" cy="45362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27A6AAC-5DD4-4F2D-BDAC-E1400A2E7E18}"/>
              </a:ext>
            </a:extLst>
          </p:cNvPr>
          <p:cNvCxnSpPr>
            <a:cxnSpLocks/>
          </p:cNvCxnSpPr>
          <p:nvPr/>
        </p:nvCxnSpPr>
        <p:spPr>
          <a:xfrm>
            <a:off x="4882174" y="3270875"/>
            <a:ext cx="0" cy="453621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427B76-AA6C-4D39-8C5C-8FC460756AF7}"/>
              </a:ext>
            </a:extLst>
          </p:cNvPr>
          <p:cNvSpPr/>
          <p:nvPr/>
        </p:nvSpPr>
        <p:spPr>
          <a:xfrm>
            <a:off x="4166809" y="2660758"/>
            <a:ext cx="2064583" cy="6101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Acute Stress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77F931C-22EA-40D5-B789-A54E37735C71}"/>
              </a:ext>
            </a:extLst>
          </p:cNvPr>
          <p:cNvSpPr/>
          <p:nvPr/>
        </p:nvSpPr>
        <p:spPr>
          <a:xfrm>
            <a:off x="10180641" y="2610467"/>
            <a:ext cx="1463487" cy="7639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Poor Medical Device Design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7034EA6-F6FE-40C7-9F53-CD2FAD738236}"/>
              </a:ext>
            </a:extLst>
          </p:cNvPr>
          <p:cNvSpPr/>
          <p:nvPr/>
        </p:nvSpPr>
        <p:spPr>
          <a:xfrm>
            <a:off x="4667522" y="986526"/>
            <a:ext cx="1077758" cy="9080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Thwarted Care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E949F587-DE44-4290-81C6-0FAA5D7B3CE1}"/>
              </a:ext>
            </a:extLst>
          </p:cNvPr>
          <p:cNvCxnSpPr>
            <a:cxnSpLocks/>
          </p:cNvCxnSpPr>
          <p:nvPr/>
        </p:nvCxnSpPr>
        <p:spPr>
          <a:xfrm>
            <a:off x="3568148" y="3039089"/>
            <a:ext cx="581726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F1C3F3A-0FC7-41C0-BC8A-6DF6E0E94B0A}"/>
              </a:ext>
            </a:extLst>
          </p:cNvPr>
          <p:cNvCxnSpPr>
            <a:cxnSpLocks/>
          </p:cNvCxnSpPr>
          <p:nvPr/>
        </p:nvCxnSpPr>
        <p:spPr>
          <a:xfrm>
            <a:off x="3568148" y="3039089"/>
            <a:ext cx="0" cy="3426315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439B077-6F75-4C4F-AA8D-2E18164AAEF0}"/>
              </a:ext>
            </a:extLst>
          </p:cNvPr>
          <p:cNvCxnSpPr>
            <a:cxnSpLocks/>
          </p:cNvCxnSpPr>
          <p:nvPr/>
        </p:nvCxnSpPr>
        <p:spPr>
          <a:xfrm flipH="1">
            <a:off x="3568148" y="6458778"/>
            <a:ext cx="3186687" cy="0"/>
          </a:xfrm>
          <a:prstGeom prst="line">
            <a:avLst/>
          </a:prstGeom>
          <a:ln>
            <a:solidFill>
              <a:srgbClr val="3B38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E63380-1CB6-415A-8E6B-1A1037F0AC1F}"/>
              </a:ext>
            </a:extLst>
          </p:cNvPr>
          <p:cNvSpPr/>
          <p:nvPr/>
        </p:nvSpPr>
        <p:spPr>
          <a:xfrm>
            <a:off x="6754835" y="5763609"/>
            <a:ext cx="1390606" cy="8695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Decreased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Patient Care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Quality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F2EDFEE7-F22F-4AC2-B583-4E2543A2B700}"/>
              </a:ext>
            </a:extLst>
          </p:cNvPr>
          <p:cNvCxnSpPr>
            <a:cxnSpLocks/>
          </p:cNvCxnSpPr>
          <p:nvPr/>
        </p:nvCxnSpPr>
        <p:spPr>
          <a:xfrm>
            <a:off x="8808877" y="3335223"/>
            <a:ext cx="0" cy="37933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8AEF91-8A5A-4488-AD2E-3534F3663B22}"/>
              </a:ext>
            </a:extLst>
          </p:cNvPr>
          <p:cNvSpPr/>
          <p:nvPr/>
        </p:nvSpPr>
        <p:spPr>
          <a:xfrm>
            <a:off x="7099830" y="2650819"/>
            <a:ext cx="2064583" cy="6844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High Cognitive Load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For Clinicians</a:t>
            </a:r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878C9B03-6212-4F41-A798-3E8C9D1A926B}"/>
              </a:ext>
            </a:extLst>
          </p:cNvPr>
          <p:cNvCxnSpPr>
            <a:cxnSpLocks/>
          </p:cNvCxnSpPr>
          <p:nvPr/>
        </p:nvCxnSpPr>
        <p:spPr>
          <a:xfrm rot="16200000" flipV="1">
            <a:off x="7548163" y="-1250135"/>
            <a:ext cx="2247" cy="4433528"/>
          </a:xfrm>
          <a:prstGeom prst="bentConnector3">
            <a:avLst>
              <a:gd name="adj1" fmla="val 1120903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4E92F5-7E03-42A7-9C67-5A645DCDD254}"/>
              </a:ext>
            </a:extLst>
          </p:cNvPr>
          <p:cNvSpPr/>
          <p:nvPr/>
        </p:nvSpPr>
        <p:spPr>
          <a:xfrm>
            <a:off x="8853710" y="988773"/>
            <a:ext cx="1572437" cy="90801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Untested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Metrics and Requirements</a:t>
            </a:r>
          </a:p>
        </p:txBody>
      </p: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9332FF1A-CEF1-409D-9726-049F2D80D200}"/>
              </a:ext>
            </a:extLst>
          </p:cNvPr>
          <p:cNvCxnSpPr>
            <a:cxnSpLocks/>
          </p:cNvCxnSpPr>
          <p:nvPr/>
        </p:nvCxnSpPr>
        <p:spPr>
          <a:xfrm rot="16200000" flipV="1">
            <a:off x="7116048" y="-1070260"/>
            <a:ext cx="1634451" cy="5705984"/>
          </a:xfrm>
          <a:prstGeom prst="bentConnector3">
            <a:avLst>
              <a:gd name="adj1" fmla="val 128776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1A25DD7-D08A-4698-9842-4DFE75AB9F0D}"/>
              </a:ext>
            </a:extLst>
          </p:cNvPr>
          <p:cNvCxnSpPr>
            <a:cxnSpLocks/>
          </p:cNvCxnSpPr>
          <p:nvPr/>
        </p:nvCxnSpPr>
        <p:spPr>
          <a:xfrm>
            <a:off x="428583" y="3520293"/>
            <a:ext cx="450903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3E37010-BDDE-4F64-B368-9DEABCD7F92A}"/>
              </a:ext>
            </a:extLst>
          </p:cNvPr>
          <p:cNvCxnSpPr>
            <a:cxnSpLocks/>
          </p:cNvCxnSpPr>
          <p:nvPr/>
        </p:nvCxnSpPr>
        <p:spPr>
          <a:xfrm>
            <a:off x="428583" y="4151197"/>
            <a:ext cx="500655" cy="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A6F7C63-E680-41B9-8DC8-30A79AF525BE}"/>
              </a:ext>
            </a:extLst>
          </p:cNvPr>
          <p:cNvSpPr/>
          <p:nvPr/>
        </p:nvSpPr>
        <p:spPr>
          <a:xfrm>
            <a:off x="1012353" y="3363275"/>
            <a:ext cx="20448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Cognitive effects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770785-3028-4DC8-910E-0BA0ACD3B9C8}"/>
              </a:ext>
            </a:extLst>
          </p:cNvPr>
          <p:cNvSpPr/>
          <p:nvPr/>
        </p:nvSpPr>
        <p:spPr>
          <a:xfrm>
            <a:off x="1009942" y="3992118"/>
            <a:ext cx="2240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Tractable effects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4709" y="-14780"/>
            <a:ext cx="9784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Mitigable environmental/systemic factors, cognitive decline, and decreased quality of care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994647" y="6416566"/>
            <a:ext cx="3483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Privitera </a:t>
            </a:r>
            <a:r>
              <a:rPr lang="en-US" sz="1000" dirty="0" smtClean="0"/>
              <a:t>M, </a:t>
            </a:r>
            <a:r>
              <a:rPr lang="en-US" sz="1000" dirty="0"/>
              <a:t>MacNamee K. </a:t>
            </a:r>
            <a:endParaRPr lang="en-US" sz="1000" dirty="0" smtClean="0"/>
          </a:p>
          <a:p>
            <a:r>
              <a:rPr lang="en-US" sz="1000" dirty="0" smtClean="0"/>
              <a:t>Physician </a:t>
            </a:r>
            <a:r>
              <a:rPr lang="en-US" sz="1000" dirty="0"/>
              <a:t>Leadership Journal May/June 2021 p 39-46</a:t>
            </a:r>
          </a:p>
          <a:p>
            <a:endParaRPr lang="en-US" sz="1000" dirty="0"/>
          </a:p>
        </p:txBody>
      </p:sp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B1C68412-8D02-41F3-A1CE-6FDF3A04CAC2}"/>
              </a:ext>
            </a:extLst>
          </p:cNvPr>
          <p:cNvSpPr txBox="1">
            <a:spLocks/>
          </p:cNvSpPr>
          <p:nvPr/>
        </p:nvSpPr>
        <p:spPr>
          <a:xfrm>
            <a:off x="11508890" y="6339852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4DBCE-7880-4EF8-8D03-37B6FD5D12F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0338" y="562260"/>
            <a:ext cx="2508742" cy="69576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02819" y="150439"/>
            <a:ext cx="5045765" cy="1325563"/>
          </a:xfrm>
        </p:spPr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734171" y="1794053"/>
            <a:ext cx="11457829" cy="4757821"/>
          </a:xfrm>
        </p:spPr>
        <p:txBody>
          <a:bodyPr>
            <a:normAutofit fontScale="97500"/>
          </a:bodyPr>
          <a:lstStyle/>
          <a:p>
            <a:r>
              <a:rPr lang="en-US" dirty="0" smtClean="0"/>
              <a:t>Need both individual and organizational interventions.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Human Factors/Ergonomics (HFE) basic concepts for use at leadership level </a:t>
            </a:r>
          </a:p>
          <a:p>
            <a:endParaRPr lang="en-US" dirty="0"/>
          </a:p>
          <a:p>
            <a:r>
              <a:rPr lang="en-US" dirty="0" smtClean="0"/>
              <a:t>HFE: Tools to mitigate and prevent latent medical error and clinician burnout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Builds upon existing strategies with science to inform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4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75" t="4045" r="3790" b="7773"/>
          <a:stretch/>
        </p:blipFill>
        <p:spPr>
          <a:xfrm>
            <a:off x="262010" y="1268821"/>
            <a:ext cx="6851002" cy="3899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9260" y="6184804"/>
            <a:ext cx="371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Chapter 14 Human Factors FAA Safety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298" y="5643142"/>
            <a:ext cx="739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https://www.faasafety.gov/files/gslac/courses/content/258/1097/AMT_Handbook_Addendum_Human_Factors.pdf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298" y="303864"/>
            <a:ext cx="7603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What Are Human Factors / Ergonomics (HFE)?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5079" y="4541294"/>
            <a:ext cx="4782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Patient safety </a:t>
            </a:r>
            <a:r>
              <a:rPr lang="en-US" sz="2000" dirty="0">
                <a:solidFill>
                  <a:prstClr val="black"/>
                </a:solidFill>
              </a:rPr>
              <a:t>is a component of</a:t>
            </a:r>
          </a:p>
          <a:p>
            <a:r>
              <a:rPr lang="en-US" sz="2000" dirty="0">
                <a:solidFill>
                  <a:prstClr val="black"/>
                </a:solidFill>
              </a:rPr>
              <a:t>                      system performance.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25174" y="5230697"/>
            <a:ext cx="3730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Goal</a:t>
            </a:r>
            <a:r>
              <a:rPr lang="en-US" sz="2000" dirty="0">
                <a:solidFill>
                  <a:prstClr val="black"/>
                </a:solidFill>
              </a:rPr>
              <a:t>:</a:t>
            </a:r>
          </a:p>
          <a:p>
            <a:r>
              <a:rPr lang="en-US" sz="2000" dirty="0">
                <a:solidFill>
                  <a:prstClr val="black"/>
                </a:solidFill>
              </a:rPr>
              <a:t>          </a:t>
            </a:r>
            <a:r>
              <a:rPr lang="en-US" sz="2000" b="1" dirty="0">
                <a:solidFill>
                  <a:prstClr val="black"/>
                </a:solidFill>
              </a:rPr>
              <a:t>Fit the system to the people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	</a:t>
            </a:r>
            <a:r>
              <a:rPr lang="en-US" sz="2000" dirty="0">
                <a:solidFill>
                  <a:prstClr val="black"/>
                </a:solidFill>
              </a:rPr>
              <a:t> instead of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          fitting people to the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5174" y="6494022"/>
            <a:ext cx="3806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International Ergonomics Association  </a:t>
            </a:r>
            <a:r>
              <a:rPr lang="en-US" sz="1400" dirty="0">
                <a:solidFill>
                  <a:prstClr val="black"/>
                </a:solidFill>
                <a:hlinkClick r:id="rId4"/>
              </a:rPr>
              <a:t>www.iea.cc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7607" y="819475"/>
            <a:ext cx="48343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HFE Definition</a:t>
            </a:r>
            <a:r>
              <a:rPr lang="en-US" sz="2000" dirty="0"/>
              <a:t>: The scientific discipline concerned with the understanding of </a:t>
            </a:r>
            <a:r>
              <a:rPr lang="en-US" sz="2000" u="sng" dirty="0"/>
              <a:t>interactions</a:t>
            </a:r>
            <a:r>
              <a:rPr lang="en-US" sz="2000" dirty="0"/>
              <a:t> among humans and other elements of a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3 Major </a:t>
            </a:r>
            <a:r>
              <a:rPr lang="en-US" sz="2000" b="1" dirty="0" smtClean="0"/>
              <a:t>Types of Ergonomics</a:t>
            </a:r>
            <a:r>
              <a:rPr lang="en-US" sz="2000" dirty="0" smtClean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Physical Ergonomics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Organizational Ergonomics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Cognitive Ergonomics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Applies theory, principles, data, and methods to design </a:t>
            </a:r>
            <a:r>
              <a:rPr lang="en-US" sz="2000" u="sng" dirty="0"/>
              <a:t>in order to</a:t>
            </a:r>
            <a:r>
              <a:rPr lang="en-US" sz="20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Optimize human well-being </a:t>
            </a:r>
            <a:r>
              <a:rPr lang="en-US" sz="2000" b="1" u="sng" dirty="0"/>
              <a:t>and </a:t>
            </a:r>
          </a:p>
          <a:p>
            <a:r>
              <a:rPr lang="en-US" sz="2000" b="1" dirty="0"/>
              <a:t>              overall system performance.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6531CB-0553-4E93-B9CE-5BEAD2A284C9}"/>
              </a:ext>
            </a:extLst>
          </p:cNvPr>
          <p:cNvSpPr txBox="1">
            <a:spLocks/>
          </p:cNvSpPr>
          <p:nvPr/>
        </p:nvSpPr>
        <p:spPr>
          <a:xfrm>
            <a:off x="11508890" y="643667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4DBCE-7880-4EF8-8D03-37B6FD5D12F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1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E47A-6F11-4B14-9AD4-BAA7BEDD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308" y="246324"/>
            <a:ext cx="9253044" cy="1325563"/>
          </a:xfrm>
        </p:spPr>
        <p:txBody>
          <a:bodyPr/>
          <a:lstStyle/>
          <a:p>
            <a:r>
              <a:rPr lang="en-US" dirty="0"/>
              <a:t>Technological </a:t>
            </a:r>
            <a:r>
              <a:rPr lang="en-US" dirty="0" smtClean="0"/>
              <a:t>Advancements </a:t>
            </a:r>
            <a:r>
              <a:rPr lang="en-US" dirty="0"/>
              <a:t>H</a:t>
            </a:r>
            <a:r>
              <a:rPr lang="en-US" dirty="0" smtClean="0"/>
              <a:t>ave </a:t>
            </a:r>
            <a:br>
              <a:rPr lang="en-US" dirty="0" smtClean="0"/>
            </a:br>
            <a:r>
              <a:rPr lang="en-US" dirty="0" smtClean="0"/>
              <a:t>Surpassed Human Cognitive Adaptation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015C94-4289-42CB-A00B-18DA16E58A6F}"/>
              </a:ext>
            </a:extLst>
          </p:cNvPr>
          <p:cNvGrpSpPr/>
          <p:nvPr/>
        </p:nvGrpSpPr>
        <p:grpSpPr>
          <a:xfrm>
            <a:off x="6907444" y="2026279"/>
            <a:ext cx="4960460" cy="4350392"/>
            <a:chOff x="3945538" y="869308"/>
            <a:chExt cx="3333006" cy="229007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E8EDA8-C44A-4062-84CA-00E3ADBD17F4}"/>
                </a:ext>
              </a:extLst>
            </p:cNvPr>
            <p:cNvGrpSpPr/>
            <p:nvPr/>
          </p:nvGrpSpPr>
          <p:grpSpPr>
            <a:xfrm>
              <a:off x="3945538" y="869308"/>
              <a:ext cx="3333006" cy="2290076"/>
              <a:chOff x="2552616" y="4438328"/>
              <a:chExt cx="3232446" cy="2135741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70021B7-43E9-46A0-BC42-734ACBDCCDA2}"/>
                  </a:ext>
                </a:extLst>
              </p:cNvPr>
              <p:cNvGrpSpPr/>
              <p:nvPr/>
            </p:nvGrpSpPr>
            <p:grpSpPr>
              <a:xfrm>
                <a:off x="2552616" y="4438328"/>
                <a:ext cx="3232446" cy="2135741"/>
                <a:chOff x="1336140" y="1940711"/>
                <a:chExt cx="3232446" cy="2135736"/>
              </a:xfrm>
            </p:grpSpPr>
            <p:pic>
              <p:nvPicPr>
                <p:cNvPr id="29" name="Picture 5">
                  <a:extLst>
                    <a:ext uri="{FF2B5EF4-FFF2-40B4-BE49-F238E27FC236}">
                      <a16:creationId xmlns:a16="http://schemas.microsoft.com/office/drawing/2014/main" id="{E652516B-4155-4E1C-8D8C-B052DE84A3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480"/>
                <a:stretch/>
              </p:blipFill>
              <p:spPr bwMode="auto">
                <a:xfrm>
                  <a:off x="1336140" y="1940711"/>
                  <a:ext cx="3232446" cy="21357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13AB9A3-E400-45FE-8165-E88ACD38ECF5}"/>
                    </a:ext>
                  </a:extLst>
                </p:cNvPr>
                <p:cNvSpPr txBox="1"/>
                <p:nvPr/>
              </p:nvSpPr>
              <p:spPr>
                <a:xfrm>
                  <a:off x="3900021" y="2743200"/>
                  <a:ext cx="656142" cy="24371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900" b="1" dirty="0">
                      <a:solidFill>
                        <a:prstClr val="black"/>
                      </a:solidFill>
                    </a:rPr>
                    <a:t>Currently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77F3BDF-0677-463B-BBE0-0CD33C22B120}"/>
                  </a:ext>
                </a:extLst>
              </p:cNvPr>
              <p:cNvSpPr txBox="1"/>
              <p:nvPr/>
            </p:nvSpPr>
            <p:spPr>
              <a:xfrm>
                <a:off x="2845301" y="5941377"/>
                <a:ext cx="760475" cy="2437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prstClr val="black"/>
                    </a:solidFill>
                  </a:rPr>
                  <a:t>Technology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4A96D49-8A94-4287-B66E-2870D7FA779D}"/>
                  </a:ext>
                </a:extLst>
              </p:cNvPr>
              <p:cNvSpPr txBox="1"/>
              <p:nvPr/>
            </p:nvSpPr>
            <p:spPr>
              <a:xfrm>
                <a:off x="2895600" y="5437228"/>
                <a:ext cx="1192714" cy="2437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900" b="1" dirty="0">
                    <a:solidFill>
                      <a:prstClr val="black"/>
                    </a:solidFill>
                  </a:rPr>
                  <a:t>Human Adaptability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97B434-41C7-4166-8C8C-541546D9C979}"/>
                </a:ext>
              </a:extLst>
            </p:cNvPr>
            <p:cNvGrpSpPr/>
            <p:nvPr/>
          </p:nvGrpSpPr>
          <p:grpSpPr>
            <a:xfrm>
              <a:off x="4763139" y="1286765"/>
              <a:ext cx="1616671" cy="893980"/>
              <a:chOff x="3902653" y="4783342"/>
              <a:chExt cx="1616671" cy="77024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483A29A-4C38-41A1-A73D-5ECEFC2C23BD}"/>
                  </a:ext>
                </a:extLst>
              </p:cNvPr>
              <p:cNvGrpSpPr/>
              <p:nvPr/>
            </p:nvGrpSpPr>
            <p:grpSpPr>
              <a:xfrm>
                <a:off x="4929264" y="5268225"/>
                <a:ext cx="590060" cy="285363"/>
                <a:chOff x="4318818" y="5356224"/>
                <a:chExt cx="609600" cy="301294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5B2AC760-6D92-4FE1-8877-5A406164ADA4}"/>
                    </a:ext>
                  </a:extLst>
                </p:cNvPr>
                <p:cNvCxnSpPr/>
                <p:nvPr/>
              </p:nvCxnSpPr>
              <p:spPr>
                <a:xfrm flipV="1">
                  <a:off x="4318818" y="5428918"/>
                  <a:ext cx="609600" cy="2286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636FABEE-39F9-4780-8748-79F0EE7F2ADA}"/>
                    </a:ext>
                  </a:extLst>
                </p:cNvPr>
                <p:cNvCxnSpPr/>
                <p:nvPr/>
              </p:nvCxnSpPr>
              <p:spPr>
                <a:xfrm>
                  <a:off x="4456158" y="5356224"/>
                  <a:ext cx="167460" cy="11541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94AE5D-94B3-4139-8457-1C9C2316EC7A}"/>
                  </a:ext>
                </a:extLst>
              </p:cNvPr>
              <p:cNvSpPr txBox="1"/>
              <p:nvPr/>
            </p:nvSpPr>
            <p:spPr>
              <a:xfrm>
                <a:off x="3902653" y="4783342"/>
                <a:ext cx="1497379" cy="48857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</a:rPr>
                  <a:t>Need smarter ways of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</a:rPr>
                  <a:t>education, leadership, 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</a:rPr>
                  <a:t>resources to help 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</a:rPr>
                  <a:t>Human Adaptability</a:t>
                </a:r>
                <a:endParaRPr lang="en-US" sz="10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D04054-C2DE-4777-AAA9-9C779E036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9438" y="2184090"/>
              <a:ext cx="284780" cy="24318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482B1A8-AFA3-4C2E-AF22-66F8A4DB75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8700" y="2723265"/>
              <a:ext cx="219542" cy="2238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199B150-FEA7-4001-AB27-E61E7A8DD1D4}"/>
              </a:ext>
            </a:extLst>
          </p:cNvPr>
          <p:cNvSpPr txBox="1"/>
          <p:nvPr/>
        </p:nvSpPr>
        <p:spPr>
          <a:xfrm>
            <a:off x="711760" y="6247801"/>
            <a:ext cx="5621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*Adapted from Teller E. and Moore G. in  Friedman T. Thank you for being Late. Farrar, Straus Giroux Publishers 2016</a:t>
            </a:r>
          </a:p>
          <a:p>
            <a:r>
              <a:rPr lang="en-US" sz="1000" dirty="0">
                <a:solidFill>
                  <a:prstClr val="black"/>
                </a:solidFill>
              </a:rPr>
              <a:t># Lambert C. Shadow Work. The unpaid, unseen jobs that fill your day.  Counterpoint. Berkley. 2015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4AD1AF-FFB0-4A3D-A5E3-752C60172FEF}"/>
              </a:ext>
            </a:extLst>
          </p:cNvPr>
          <p:cNvSpPr txBox="1"/>
          <p:nvPr/>
        </p:nvSpPr>
        <p:spPr>
          <a:xfrm>
            <a:off x="695718" y="2693982"/>
            <a:ext cx="597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Technology </a:t>
            </a:r>
            <a:r>
              <a:rPr lang="en-US" dirty="0" smtClean="0"/>
              <a:t>increases </a:t>
            </a:r>
            <a:r>
              <a:rPr lang="en-US" dirty="0"/>
              <a:t>connectivity, tracking, accountability, and expectations beyond work hours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427583-FAD3-479B-8AD8-2AA22277845F}"/>
              </a:ext>
            </a:extLst>
          </p:cNvPr>
          <p:cNvSpPr txBox="1"/>
          <p:nvPr/>
        </p:nvSpPr>
        <p:spPr>
          <a:xfrm>
            <a:off x="703226" y="3430980"/>
            <a:ext cx="594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Technology costs are low, personnel costs high, which leads to a decrease in staffing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B88A81-3201-42AA-B420-7AA49CAF87B9}"/>
              </a:ext>
            </a:extLst>
          </p:cNvPr>
          <p:cNvSpPr txBox="1"/>
          <p:nvPr/>
        </p:nvSpPr>
        <p:spPr>
          <a:xfrm>
            <a:off x="711760" y="5285479"/>
            <a:ext cx="598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Surrounding culture “normalizes deviance”, dulls internal feedback that we are living in dangerous and unsustainable circumstances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6746D7-3AB0-43D2-9210-314D861EF262}"/>
              </a:ext>
            </a:extLst>
          </p:cNvPr>
          <p:cNvSpPr txBox="1"/>
          <p:nvPr/>
        </p:nvSpPr>
        <p:spPr>
          <a:xfrm>
            <a:off x="703226" y="4226270"/>
            <a:ext cx="5948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Technology that is functional but not usable </a:t>
            </a:r>
            <a:r>
              <a:rPr lang="en-US" dirty="0"/>
              <a:t>spins off more “shadow work” on remaining </a:t>
            </a:r>
            <a:r>
              <a:rPr lang="en-US" dirty="0" smtClean="0"/>
              <a:t>employees and patients as well.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830A13-FF16-4F0E-9A41-3C97AE8AA019}"/>
              </a:ext>
            </a:extLst>
          </p:cNvPr>
          <p:cNvSpPr txBox="1"/>
          <p:nvPr/>
        </p:nvSpPr>
        <p:spPr>
          <a:xfrm>
            <a:off x="679676" y="1898692"/>
            <a:ext cx="597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Technological change will continue to out-pace human adaptability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126DAA75-BBC3-4C96-BE9B-8C012D357565}"/>
              </a:ext>
            </a:extLst>
          </p:cNvPr>
          <p:cNvSpPr txBox="1">
            <a:spLocks/>
          </p:cNvSpPr>
          <p:nvPr/>
        </p:nvSpPr>
        <p:spPr>
          <a:xfrm>
            <a:off x="11508890" y="643667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4DBCE-7880-4EF8-8D03-37B6FD5D12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5255" y="6268651"/>
            <a:ext cx="696203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Tait D Shanafelt MD and John H. Noseworthy MD, CEO of Mayo Clinic .Mayo Clinic Proc.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EB21-48A9-47D6-B6CC-DF440ED6BF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956"/>
          <a:stretch/>
        </p:blipFill>
        <p:spPr>
          <a:xfrm>
            <a:off x="846810" y="1050120"/>
            <a:ext cx="5768676" cy="4966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1139" y="469581"/>
            <a:ext cx="4363283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Human </a:t>
            </a:r>
            <a:r>
              <a:rPr lang="en-US" b="1" dirty="0">
                <a:latin typeface="+mj-lt"/>
              </a:rPr>
              <a:t>Factors/ Ergonomics (HFE) can </a:t>
            </a:r>
            <a:r>
              <a:rPr lang="en-US" b="1" dirty="0" smtClean="0">
                <a:latin typeface="+mj-lt"/>
              </a:rPr>
              <a:t>be</a:t>
            </a:r>
          </a:p>
          <a:p>
            <a:r>
              <a:rPr lang="en-US" b="1" dirty="0" smtClean="0">
                <a:latin typeface="+mj-lt"/>
              </a:rPr>
              <a:t> applied at </a:t>
            </a:r>
            <a:r>
              <a:rPr lang="en-US" b="1" dirty="0">
                <a:latin typeface="+mj-lt"/>
              </a:rPr>
              <a:t>all steps </a:t>
            </a:r>
            <a:r>
              <a:rPr lang="en-US" b="1" dirty="0" smtClean="0">
                <a:latin typeface="+mj-lt"/>
              </a:rPr>
              <a:t>of over-arching </a:t>
            </a:r>
            <a:r>
              <a:rPr lang="en-US" b="1" dirty="0">
                <a:latin typeface="+mj-lt"/>
              </a:rPr>
              <a:t>framework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4645" y="1216546"/>
            <a:ext cx="43062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Awareness. Assessment </a:t>
            </a:r>
            <a:r>
              <a:rPr lang="en-US" sz="1300" b="1" dirty="0"/>
              <a:t>framework </a:t>
            </a:r>
            <a:r>
              <a:rPr lang="en-US" sz="1300" b="1" dirty="0" smtClean="0"/>
              <a:t>for </a:t>
            </a:r>
            <a:r>
              <a:rPr lang="en-US" sz="1300" b="1" dirty="0"/>
              <a:t>areas of overwhelm and human limitation.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137" y="1713215"/>
            <a:ext cx="4471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Legitimizing </a:t>
            </a:r>
            <a:r>
              <a:rPr lang="en-US" sz="1300" b="1" dirty="0" smtClean="0"/>
              <a:t>problem. Aligning </a:t>
            </a:r>
            <a:r>
              <a:rPr lang="en-US" sz="1300" b="1" dirty="0"/>
              <a:t>all </a:t>
            </a:r>
            <a:r>
              <a:rPr lang="en-US" sz="1300" b="1" dirty="0" smtClean="0"/>
              <a:t>leaders. Set culture and messaging. Strategic </a:t>
            </a:r>
            <a:r>
              <a:rPr lang="en-US" sz="1300" b="1" dirty="0"/>
              <a:t>presence </a:t>
            </a:r>
            <a:r>
              <a:rPr lang="en-US" sz="1300" b="1" dirty="0" smtClean="0"/>
              <a:t>at key times.</a:t>
            </a:r>
            <a:endParaRPr lang="en-US" sz="1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42144" y="2161018"/>
            <a:ext cx="483704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Assessment and implementation </a:t>
            </a:r>
            <a:r>
              <a:rPr lang="en-US" sz="1300" b="1" dirty="0" smtClean="0"/>
              <a:t>assisted by knowledge</a:t>
            </a:r>
          </a:p>
          <a:p>
            <a:r>
              <a:rPr lang="en-US" sz="1300" b="1" dirty="0" smtClean="0"/>
              <a:t> of basic HFE. Apply </a:t>
            </a:r>
            <a:r>
              <a:rPr lang="en-US" sz="1300" b="1" dirty="0"/>
              <a:t>methods to reduce extraneous cognitive load (ECL) </a:t>
            </a:r>
            <a:r>
              <a:rPr lang="en-US" sz="1300" b="1" dirty="0" smtClean="0"/>
              <a:t>and other </a:t>
            </a:r>
            <a:r>
              <a:rPr lang="en-US" sz="1300" b="1" dirty="0"/>
              <a:t>drivers of burnout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8857" y="2802321"/>
            <a:ext cx="45746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Collaboration of leaders, clinicians and staff working together to improve comradery and work environment.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7286" y="3307056"/>
            <a:ext cx="47946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Recognize effect of financial incentives on burnout. </a:t>
            </a:r>
          </a:p>
          <a:p>
            <a:r>
              <a:rPr lang="en-US" sz="1300" b="1" dirty="0"/>
              <a:t>Enhance </a:t>
            </a:r>
            <a:r>
              <a:rPr lang="en-US" sz="1300" b="1" dirty="0" smtClean="0"/>
              <a:t>autonomy, mastery and </a:t>
            </a:r>
            <a:r>
              <a:rPr lang="en-US" sz="1300" b="1" dirty="0"/>
              <a:t>purpose.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3188" y="3804946"/>
            <a:ext cx="40631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Engage efforts in quality of care, system efficiency and clinician wellbeing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1140" y="4392750"/>
            <a:ext cx="45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Integrate concepts of long term organizational benefits </a:t>
            </a:r>
            <a:r>
              <a:rPr lang="en-US" sz="1300" b="1" dirty="0" smtClean="0"/>
              <a:t>from </a:t>
            </a:r>
            <a:r>
              <a:rPr lang="en-US" sz="1300" b="1" dirty="0"/>
              <a:t>improved </a:t>
            </a:r>
            <a:r>
              <a:rPr lang="en-US" sz="1300" b="1" dirty="0" smtClean="0"/>
              <a:t>clinician wellbeing</a:t>
            </a:r>
            <a:r>
              <a:rPr lang="en-US" sz="1300" b="1" dirty="0"/>
              <a:t>, retention, and recruitment</a:t>
            </a:r>
            <a:r>
              <a:rPr lang="en-US" sz="13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1139" y="4926034"/>
            <a:ext cx="425924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Individually and organizationally initiated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4212" y="5363319"/>
            <a:ext cx="41267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Organizational science </a:t>
            </a:r>
            <a:r>
              <a:rPr lang="en-US" sz="1300" b="1" dirty="0" smtClean="0"/>
              <a:t>needed even more </a:t>
            </a:r>
            <a:r>
              <a:rPr lang="en-US" sz="1300" b="1" dirty="0"/>
              <a:t>now with technology acceleration faster than human adaptation.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5711B06-8B2F-47BC-A732-60859F4610BA}"/>
              </a:ext>
            </a:extLst>
          </p:cNvPr>
          <p:cNvSpPr/>
          <p:nvPr/>
        </p:nvSpPr>
        <p:spPr>
          <a:xfrm>
            <a:off x="5734215" y="1341891"/>
            <a:ext cx="1692324" cy="188779"/>
          </a:xfrm>
          <a:prstGeom prst="rightArrow">
            <a:avLst/>
          </a:prstGeom>
          <a:solidFill>
            <a:srgbClr val="A60E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7BCE247-143C-4681-9DAF-5F46061AF108}"/>
              </a:ext>
            </a:extLst>
          </p:cNvPr>
          <p:cNvSpPr/>
          <p:nvPr/>
        </p:nvSpPr>
        <p:spPr>
          <a:xfrm>
            <a:off x="5695572" y="1899764"/>
            <a:ext cx="1769611" cy="184234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42587F2-F2A8-48FD-8745-3F424320A43A}"/>
              </a:ext>
            </a:extLst>
          </p:cNvPr>
          <p:cNvSpPr/>
          <p:nvPr/>
        </p:nvSpPr>
        <p:spPr>
          <a:xfrm>
            <a:off x="6564042" y="2420640"/>
            <a:ext cx="929652" cy="188779"/>
          </a:xfrm>
          <a:prstGeom prst="rightArrow">
            <a:avLst/>
          </a:prstGeom>
          <a:solidFill>
            <a:srgbClr val="4A2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BE1F1C5-56C9-4564-A446-A32523527EAA}"/>
              </a:ext>
            </a:extLst>
          </p:cNvPr>
          <p:cNvSpPr/>
          <p:nvPr/>
        </p:nvSpPr>
        <p:spPr>
          <a:xfrm>
            <a:off x="5655174" y="2943221"/>
            <a:ext cx="1894425" cy="18423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0A2DD18-36FC-482A-A851-BC93A3E044F0}"/>
              </a:ext>
            </a:extLst>
          </p:cNvPr>
          <p:cNvSpPr/>
          <p:nvPr/>
        </p:nvSpPr>
        <p:spPr>
          <a:xfrm>
            <a:off x="5687622" y="3366867"/>
            <a:ext cx="1862474" cy="1770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43DB2285-A289-4125-986E-B2E15E6A4D42}"/>
              </a:ext>
            </a:extLst>
          </p:cNvPr>
          <p:cNvSpPr/>
          <p:nvPr/>
        </p:nvSpPr>
        <p:spPr>
          <a:xfrm>
            <a:off x="5734215" y="3909814"/>
            <a:ext cx="1823831" cy="17793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F643A5A-CB21-41DA-A933-777CC83534DB}"/>
              </a:ext>
            </a:extLst>
          </p:cNvPr>
          <p:cNvSpPr/>
          <p:nvPr/>
        </p:nvSpPr>
        <p:spPr>
          <a:xfrm>
            <a:off x="6036998" y="4460168"/>
            <a:ext cx="1513097" cy="21156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3566295-5D4E-408E-812A-9830EB85F3E1}"/>
              </a:ext>
            </a:extLst>
          </p:cNvPr>
          <p:cNvSpPr/>
          <p:nvPr/>
        </p:nvSpPr>
        <p:spPr>
          <a:xfrm>
            <a:off x="6306410" y="4960424"/>
            <a:ext cx="1223482" cy="18877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8C851AE7-2FB8-4C30-AB70-FB2BF6698E0F}"/>
              </a:ext>
            </a:extLst>
          </p:cNvPr>
          <p:cNvSpPr/>
          <p:nvPr/>
        </p:nvSpPr>
        <p:spPr>
          <a:xfrm>
            <a:off x="5964503" y="5515150"/>
            <a:ext cx="1561743" cy="18877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152" y="345874"/>
            <a:ext cx="5466359" cy="77751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b="1" dirty="0"/>
              <a:t>Executive Leadership and Nine Organizational </a:t>
            </a:r>
            <a:r>
              <a:rPr lang="en-US" sz="2000" b="1" dirty="0" smtClean="0"/>
              <a:t>Steps</a:t>
            </a:r>
            <a:br>
              <a:rPr lang="en-US" sz="2000" b="1" dirty="0" smtClean="0"/>
            </a:br>
            <a:r>
              <a:rPr lang="en-US" sz="2000" b="1" dirty="0" smtClean="0"/>
              <a:t> </a:t>
            </a:r>
            <a:r>
              <a:rPr lang="en-US" sz="2000" b="1" dirty="0"/>
              <a:t>to Promote Engagement and Reduce Burnout </a:t>
            </a:r>
          </a:p>
        </p:txBody>
      </p:sp>
    </p:spTree>
    <p:extLst>
      <p:ext uri="{BB962C8B-B14F-4D97-AF65-F5344CB8AC3E}">
        <p14:creationId xmlns:p14="http://schemas.microsoft.com/office/powerpoint/2010/main" val="50688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42214" y="-322899"/>
            <a:ext cx="10515600" cy="1325563"/>
          </a:xfrm>
        </p:spPr>
        <p:txBody>
          <a:bodyPr/>
          <a:lstStyle/>
          <a:p>
            <a:r>
              <a:rPr lang="en-US" b="1" dirty="0"/>
              <a:t>Initial Steps in Wellness Program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1318" y="819785"/>
            <a:ext cx="5756745" cy="5240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u="sng" dirty="0" smtClean="0"/>
              <a:t>Overview of design</a:t>
            </a:r>
            <a:endParaRPr lang="en-US" sz="1600" b="1" u="sng" dirty="0"/>
          </a:p>
          <a:p>
            <a:pPr lvl="1"/>
            <a:r>
              <a:rPr lang="en-US" sz="1600" b="1" dirty="0" smtClean="0"/>
              <a:t>Two types of coping utilized</a:t>
            </a:r>
            <a:endParaRPr lang="en-US" sz="1600" b="1" dirty="0"/>
          </a:p>
          <a:p>
            <a:pPr lvl="2"/>
            <a:r>
              <a:rPr lang="en-US" sz="1600" b="1" dirty="0"/>
              <a:t>Primary </a:t>
            </a:r>
            <a:r>
              <a:rPr lang="en-US" sz="1600" b="1" dirty="0" smtClean="0"/>
              <a:t>Coping</a:t>
            </a:r>
            <a:r>
              <a:rPr lang="en-US" sz="1600" dirty="0" smtClean="0"/>
              <a:t>— </a:t>
            </a:r>
            <a:r>
              <a:rPr lang="en-US" sz="1600" dirty="0"/>
              <a:t>fix the problems causing stress</a:t>
            </a:r>
          </a:p>
          <a:p>
            <a:pPr lvl="2"/>
            <a:r>
              <a:rPr lang="en-US" sz="1600" b="1" dirty="0"/>
              <a:t>Secondary </a:t>
            </a:r>
            <a:r>
              <a:rPr lang="en-US" sz="1600" b="1" dirty="0" smtClean="0"/>
              <a:t>Coping</a:t>
            </a:r>
            <a:r>
              <a:rPr lang="en-US" sz="1600" dirty="0" smtClean="0"/>
              <a:t>— </a:t>
            </a:r>
            <a:r>
              <a:rPr lang="en-US" sz="1600" dirty="0"/>
              <a:t>ways to adjust to remaining </a:t>
            </a:r>
            <a:r>
              <a:rPr lang="en-US" sz="1600" dirty="0" smtClean="0"/>
              <a:t>situational stress</a:t>
            </a:r>
            <a:endParaRPr lang="en-US" sz="1600" dirty="0"/>
          </a:p>
          <a:p>
            <a:pPr lvl="1"/>
            <a:r>
              <a:rPr lang="en-US" sz="1600" b="1" dirty="0"/>
              <a:t>Interventions</a:t>
            </a:r>
          </a:p>
          <a:p>
            <a:pPr lvl="2"/>
            <a:r>
              <a:rPr lang="en-US" sz="1600" b="1" dirty="0"/>
              <a:t>Individual-</a:t>
            </a:r>
            <a:r>
              <a:rPr lang="en-US" sz="1600" dirty="0"/>
              <a:t> multiple- such as mindfulness based practice, 3 good things, gratefulness journaling, etc.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Wellness seminars </a:t>
            </a:r>
            <a:r>
              <a:rPr lang="en-US" sz="1600" dirty="0"/>
              <a:t>11/year.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Count for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Continuing Education(CE) and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malpractice reduction</a:t>
            </a:r>
          </a:p>
          <a:p>
            <a:pPr lvl="2"/>
            <a:r>
              <a:rPr lang="en-US" sz="1600" b="1" dirty="0"/>
              <a:t>Organizational-</a:t>
            </a:r>
            <a:r>
              <a:rPr lang="en-US" sz="1600" dirty="0"/>
              <a:t> bottom up or top down, but combination best as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participatory management.</a:t>
            </a:r>
          </a:p>
          <a:p>
            <a:pPr lvl="3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New leadership skills </a:t>
            </a:r>
            <a:r>
              <a:rPr lang="en-US" sz="1600" dirty="0"/>
              <a:t>needed to work with work environment of high stress, rapid change, information overload, increasing expectations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(Human Factor Based Leadership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u="sng" dirty="0">
                <a:hlinkClick r:id="rId2"/>
              </a:rPr>
              <a:t> </a:t>
            </a:r>
            <a:endParaRPr lang="en-US" u="sng" dirty="0" smtClean="0"/>
          </a:p>
          <a:p>
            <a:pPr lvl="3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New organizational structures </a:t>
            </a:r>
            <a:r>
              <a:rPr lang="en-US" sz="1600" dirty="0" smtClean="0"/>
              <a:t>to collect and  </a:t>
            </a:r>
            <a:r>
              <a:rPr lang="en-US" sz="1600" dirty="0"/>
              <a:t>process input from those closest to the problems (clinicians)</a:t>
            </a:r>
          </a:p>
          <a:p>
            <a:pPr lvl="3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Wellness Strategic Planning Work Group (WSPWG)-clinicians and administration.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868063" y="739789"/>
            <a:ext cx="6068952" cy="587944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/>
              <a:t>Senior </a:t>
            </a:r>
            <a:r>
              <a:rPr lang="en-US" sz="1500" b="1" dirty="0" smtClean="0"/>
              <a:t>Leadership- </a:t>
            </a:r>
            <a:r>
              <a:rPr lang="en-US" sz="1500" dirty="0"/>
              <a:t>needed in beginning and strategic times. </a:t>
            </a:r>
            <a:endParaRPr lang="en-U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/>
              <a:t>           Harness power </a:t>
            </a:r>
            <a:r>
              <a:rPr lang="en-US" sz="1500" dirty="0"/>
              <a:t>of leadership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/>
              <a:t>Brief presentation </a:t>
            </a:r>
            <a:r>
              <a:rPr lang="en-US" sz="1500" dirty="0"/>
              <a:t>on issues involved in burnout, help align </a:t>
            </a:r>
            <a:r>
              <a:rPr lang="en-US" sz="15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   understanding</a:t>
            </a:r>
            <a:r>
              <a:rPr lang="en-US" sz="1500" dirty="0"/>
              <a:t>, language, awareness of consequences of no action.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/>
              <a:t>Assessment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Leader’s cover letter to survey: </a:t>
            </a:r>
            <a:r>
              <a:rPr lang="en-US" sz="1500" dirty="0" smtClean="0"/>
              <a:t>“Commitment </a:t>
            </a:r>
            <a:r>
              <a:rPr lang="en-US" sz="1500" dirty="0"/>
              <a:t>to </a:t>
            </a:r>
            <a:r>
              <a:rPr lang="en-US" sz="1500" dirty="0" smtClean="0"/>
              <a:t>action” </a:t>
            </a:r>
            <a:r>
              <a:rPr lang="en-US" sz="1500" dirty="0"/>
              <a:t>and encourage </a:t>
            </a:r>
            <a:r>
              <a:rPr lang="en-US" sz="1500" dirty="0" smtClean="0"/>
              <a:t>honesty.</a:t>
            </a:r>
            <a:endParaRPr lang="en-US" sz="15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/>
              <a:t>Validated </a:t>
            </a:r>
            <a:r>
              <a:rPr lang="en-US" sz="1500" dirty="0"/>
              <a:t>tool if measure burnout. </a:t>
            </a:r>
            <a:r>
              <a:rPr lang="en-US" sz="1500" dirty="0" smtClean="0"/>
              <a:t>However, most useful </a:t>
            </a:r>
            <a:r>
              <a:rPr lang="en-US" sz="1500" dirty="0"/>
              <a:t>data will be </a:t>
            </a:r>
            <a:r>
              <a:rPr lang="en-US" sz="1500" u="sng" dirty="0"/>
              <a:t>write in responses</a:t>
            </a:r>
            <a:r>
              <a:rPr lang="en-US" sz="1500" dirty="0"/>
              <a:t>. Ask for two answers for each: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500" dirty="0"/>
              <a:t>What gives most meaning in work?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500" dirty="0"/>
              <a:t>What are major stressors ?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1500" dirty="0"/>
              <a:t>What are reasonable suggestions?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First  information must be anonymous answers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Share aggregate data findings to constituents to demonstrate </a:t>
            </a:r>
            <a:endParaRPr lang="en-US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 transparency and enhance trust</a:t>
            </a:r>
            <a:endParaRPr lang="en-US" sz="15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/>
              <a:t>Open Forum: After </a:t>
            </a:r>
            <a:r>
              <a:rPr lang="en-US" sz="1500" dirty="0"/>
              <a:t>aggregate data, can present in open forum  and get </a:t>
            </a:r>
            <a:r>
              <a:rPr lang="en-US" sz="15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 </a:t>
            </a:r>
            <a:r>
              <a:rPr lang="en-US" sz="1500" dirty="0" smtClean="0"/>
              <a:t>         more </a:t>
            </a:r>
            <a:r>
              <a:rPr lang="en-US" sz="1500" dirty="0"/>
              <a:t>input </a:t>
            </a:r>
            <a:r>
              <a:rPr lang="en-US" sz="1500" dirty="0" smtClean="0"/>
              <a:t>utilizing “Vegas rules”: </a:t>
            </a:r>
            <a:endParaRPr lang="en-US" sz="15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     a. Forgive hierarchy relationships.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     b. What happens in Vegas stays in Vegas,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     c. One can later say what was discussed but not trace back to   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/>
              <a:t>          person  who said </a:t>
            </a:r>
            <a:r>
              <a:rPr lang="en-US" sz="1500" dirty="0" smtClean="0"/>
              <a:t>it.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WSPWG is 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ongoing organizational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structure to address work/life 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         integration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, solve hospital level organizational issues. </a:t>
            </a:r>
            <a:endParaRPr lang="en-US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Departments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have 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Wellness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epresentatives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US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Impact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vs. Feasibility study </a:t>
            </a:r>
            <a:r>
              <a:rPr lang="en-US" sz="1500" dirty="0" smtClean="0">
                <a:solidFill>
                  <a:schemeClr val="accent1">
                    <a:lumMod val="75000"/>
                  </a:schemeClr>
                </a:solidFill>
              </a:rPr>
              <a:t>helps to prioritize order of interventions.</a:t>
            </a: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190831" y="6177947"/>
            <a:ext cx="176518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 blue: Contact MRP if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information desired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784D2-E3A5-4B04-909C-F1E0F28C5233}"/>
              </a:ext>
            </a:extLst>
          </p:cNvPr>
          <p:cNvSpPr txBox="1">
            <a:spLocks/>
          </p:cNvSpPr>
          <p:nvPr/>
        </p:nvSpPr>
        <p:spPr>
          <a:xfrm>
            <a:off x="11508890" y="643667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4DBCE-7880-4EF8-8D03-37B6FD5D12F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73425" y="642730"/>
            <a:ext cx="10845581" cy="6096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400" b="1" dirty="0" smtClean="0"/>
              <a:t>   </a:t>
            </a:r>
            <a:r>
              <a:rPr lang="en-US" sz="7400" b="1" u="sng" dirty="0" smtClean="0"/>
              <a:t>Individual-based Interventions</a:t>
            </a:r>
          </a:p>
          <a:p>
            <a:pPr lvl="1"/>
            <a:r>
              <a:rPr lang="en-US" sz="4300" dirty="0" smtClean="0"/>
              <a:t>Encourage recognition of Burnout in the face of Medical Culture of Endurance and Silence</a:t>
            </a:r>
          </a:p>
          <a:p>
            <a:pPr lvl="1"/>
            <a:r>
              <a:rPr lang="en-US" sz="4300" b="1" dirty="0" smtClean="0"/>
              <a:t>Paired with organizational interventions</a:t>
            </a:r>
          </a:p>
          <a:p>
            <a:pPr lvl="1"/>
            <a:r>
              <a:rPr lang="en-US" sz="4300" b="1" dirty="0" smtClean="0"/>
              <a:t>Wellness Seminar Series </a:t>
            </a:r>
            <a:r>
              <a:rPr lang="en-US" sz="4300" dirty="0" smtClean="0"/>
              <a:t>as ‘safe place’, and good way to get started in organization. </a:t>
            </a:r>
          </a:p>
          <a:p>
            <a:pPr lvl="2"/>
            <a:r>
              <a:rPr lang="en-US" sz="3900" b="1" dirty="0" smtClean="0"/>
              <a:t>Add in organizational structures and interventions</a:t>
            </a:r>
          </a:p>
          <a:p>
            <a:pPr lvl="1"/>
            <a:r>
              <a:rPr lang="en-US" sz="4300" dirty="0" smtClean="0"/>
              <a:t>Avoid blaming the victim</a:t>
            </a:r>
          </a:p>
          <a:p>
            <a:pPr lvl="1"/>
            <a:r>
              <a:rPr lang="en-US" sz="4300" dirty="0" smtClean="0"/>
              <a:t>Normalize self care </a:t>
            </a:r>
          </a:p>
          <a:p>
            <a:pPr lvl="1"/>
            <a:r>
              <a:rPr lang="en-US" sz="4300" dirty="0" smtClean="0"/>
              <a:t>Normalize boundaries between work and home </a:t>
            </a:r>
            <a:r>
              <a:rPr lang="en-US" sz="4300" u="sng" dirty="0" smtClean="0"/>
              <a:t>despite technology</a:t>
            </a:r>
            <a:r>
              <a:rPr lang="en-US" sz="4300" dirty="0" smtClean="0"/>
              <a:t>—by policy and/or culture</a:t>
            </a:r>
          </a:p>
          <a:p>
            <a:pPr lvl="1"/>
            <a:r>
              <a:rPr lang="en-US" sz="4300" b="1" dirty="0" smtClean="0"/>
              <a:t>Multiple individual interventions available:</a:t>
            </a:r>
          </a:p>
          <a:p>
            <a:pPr lvl="2"/>
            <a:r>
              <a:rPr lang="en-US" sz="4300" dirty="0" smtClean="0"/>
              <a:t>Mindfulness-based stress reduction</a:t>
            </a:r>
          </a:p>
          <a:p>
            <a:pPr lvl="2"/>
            <a:r>
              <a:rPr lang="en-US" sz="4300" dirty="0" smtClean="0"/>
              <a:t>Resiliency training- realizing that they started out as a highly resilient group</a:t>
            </a:r>
          </a:p>
          <a:p>
            <a:pPr lvl="2"/>
            <a:r>
              <a:rPr lang="en-US" sz="4300" dirty="0" smtClean="0"/>
              <a:t>Gratefulness</a:t>
            </a:r>
          </a:p>
          <a:p>
            <a:pPr lvl="2"/>
            <a:r>
              <a:rPr lang="en-US" sz="4300" dirty="0" smtClean="0"/>
              <a:t>3 Good Things</a:t>
            </a:r>
          </a:p>
          <a:p>
            <a:pPr lvl="2"/>
            <a:r>
              <a:rPr lang="en-US" sz="4300" dirty="0" smtClean="0"/>
              <a:t>Yoga</a:t>
            </a:r>
          </a:p>
          <a:p>
            <a:pPr lvl="2"/>
            <a:r>
              <a:rPr lang="en-US" sz="4300" dirty="0" smtClean="0"/>
              <a:t>Coaching</a:t>
            </a:r>
          </a:p>
          <a:p>
            <a:pPr lvl="2"/>
            <a:r>
              <a:rPr lang="en-US" sz="4300" dirty="0" smtClean="0"/>
              <a:t>Employee Assistance- Wellness Division</a:t>
            </a:r>
          </a:p>
          <a:p>
            <a:pPr lvl="2"/>
            <a:r>
              <a:rPr lang="en-US" sz="4300" dirty="0" smtClean="0"/>
              <a:t>Self Help websites and literature</a:t>
            </a:r>
          </a:p>
          <a:p>
            <a:pPr lvl="2"/>
            <a:r>
              <a:rPr lang="en-US" sz="4300" dirty="0" smtClean="0"/>
              <a:t>Peer Support program</a:t>
            </a:r>
          </a:p>
          <a:p>
            <a:pPr lvl="2"/>
            <a:r>
              <a:rPr lang="en-US" sz="4300" dirty="0" smtClean="0"/>
              <a:t>Clinician ombudsman to have work/life balance representation</a:t>
            </a:r>
          </a:p>
          <a:p>
            <a:pPr lvl="2"/>
            <a:r>
              <a:rPr lang="en-US" sz="4300" dirty="0" smtClean="0"/>
              <a:t>Diet, exercise</a:t>
            </a:r>
          </a:p>
        </p:txBody>
      </p:sp>
    </p:spTree>
    <p:extLst>
      <p:ext uri="{BB962C8B-B14F-4D97-AF65-F5344CB8AC3E}">
        <p14:creationId xmlns:p14="http://schemas.microsoft.com/office/powerpoint/2010/main" val="47054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709553-595A-4195-8F88-651CE7AA07C2}"/>
              </a:ext>
            </a:extLst>
          </p:cNvPr>
          <p:cNvSpPr/>
          <p:nvPr/>
        </p:nvSpPr>
        <p:spPr>
          <a:xfrm>
            <a:off x="310243" y="-5"/>
            <a:ext cx="11576957" cy="7837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Aim =Experience of Providing 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(Application of Human Factors and Ergonomics in Provision of Care)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FF02E4-1CD2-4CC6-B843-9956F527BC97}"/>
              </a:ext>
            </a:extLst>
          </p:cNvPr>
          <p:cNvSpPr/>
          <p:nvPr/>
        </p:nvSpPr>
        <p:spPr>
          <a:xfrm>
            <a:off x="2781988" y="4465237"/>
            <a:ext cx="6655244" cy="2957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Safety Environment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FD14E7-133E-44DE-8144-9B364EC40C61}"/>
              </a:ext>
            </a:extLst>
          </p:cNvPr>
          <p:cNvSpPr/>
          <p:nvPr/>
        </p:nvSpPr>
        <p:spPr>
          <a:xfrm>
            <a:off x="312964" y="2244513"/>
            <a:ext cx="11568795" cy="936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&amp; safety   |   Finance     Compliance   |     Risk Management    |    Billing    |    Health Info Management    |    Educational Mandatories    |    Medical Staff Office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A2F2DD-66E1-46D7-B3FB-6FA918B676B7}"/>
              </a:ext>
            </a:extLst>
          </p:cNvPr>
          <p:cNvSpPr/>
          <p:nvPr/>
        </p:nvSpPr>
        <p:spPr>
          <a:xfrm>
            <a:off x="310243" y="5045566"/>
            <a:ext cx="3739243" cy="933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Clinician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15AA31-7173-4AB1-A891-863452D3CB92}"/>
              </a:ext>
            </a:extLst>
          </p:cNvPr>
          <p:cNvSpPr/>
          <p:nvPr/>
        </p:nvSpPr>
        <p:spPr>
          <a:xfrm>
            <a:off x="2754767" y="4032795"/>
            <a:ext cx="6682465" cy="36303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Environment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3D4BBE-9573-4C84-8236-7388A8272B4A}"/>
              </a:ext>
            </a:extLst>
          </p:cNvPr>
          <p:cNvSpPr/>
          <p:nvPr/>
        </p:nvSpPr>
        <p:spPr>
          <a:xfrm>
            <a:off x="4068533" y="5045565"/>
            <a:ext cx="3739243" cy="933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and Family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2EF76D-48DE-402B-9D5D-DED19F9AA4AA}"/>
              </a:ext>
            </a:extLst>
          </p:cNvPr>
          <p:cNvSpPr/>
          <p:nvPr/>
        </p:nvSpPr>
        <p:spPr>
          <a:xfrm>
            <a:off x="7826823" y="5045565"/>
            <a:ext cx="3739243" cy="933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Team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CA94143-4F2E-4A84-AC7A-617684966BEA}"/>
              </a:ext>
            </a:extLst>
          </p:cNvPr>
          <p:cNvSpPr/>
          <p:nvPr/>
        </p:nvSpPr>
        <p:spPr>
          <a:xfrm rot="16200000">
            <a:off x="74201" y="3794429"/>
            <a:ext cx="1723943" cy="778329"/>
          </a:xfrm>
          <a:prstGeom prst="rightArrow">
            <a:avLst>
              <a:gd name="adj1" fmla="val 37413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BA17ACA-4813-47D2-8B7D-354535BB9078}"/>
              </a:ext>
            </a:extLst>
          </p:cNvPr>
          <p:cNvSpPr/>
          <p:nvPr/>
        </p:nvSpPr>
        <p:spPr>
          <a:xfrm rot="16200000">
            <a:off x="10415628" y="3765376"/>
            <a:ext cx="1723943" cy="778329"/>
          </a:xfrm>
          <a:prstGeom prst="rightArrow">
            <a:avLst>
              <a:gd name="adj1" fmla="val 37413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4CE0D4A-2B38-4C27-B5D9-A91A8D7CAC92}"/>
              </a:ext>
            </a:extLst>
          </p:cNvPr>
          <p:cNvSpPr/>
          <p:nvPr/>
        </p:nvSpPr>
        <p:spPr>
          <a:xfrm rot="5400000">
            <a:off x="3536830" y="1764865"/>
            <a:ext cx="603492" cy="345621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58A8BCF-1E34-4776-8755-62153CF70811}"/>
              </a:ext>
            </a:extLst>
          </p:cNvPr>
          <p:cNvSpPr/>
          <p:nvPr/>
        </p:nvSpPr>
        <p:spPr>
          <a:xfrm rot="5400000">
            <a:off x="4938366" y="1767253"/>
            <a:ext cx="603492" cy="345621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667571B-4DA9-40E8-BABF-08E4EBB65974}"/>
              </a:ext>
            </a:extLst>
          </p:cNvPr>
          <p:cNvSpPr/>
          <p:nvPr/>
        </p:nvSpPr>
        <p:spPr>
          <a:xfrm rot="5400000">
            <a:off x="6339901" y="1765843"/>
            <a:ext cx="603492" cy="345621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E45CBE7-1702-4818-B857-F2E60013950C}"/>
              </a:ext>
            </a:extLst>
          </p:cNvPr>
          <p:cNvSpPr/>
          <p:nvPr/>
        </p:nvSpPr>
        <p:spPr>
          <a:xfrm rot="5400000">
            <a:off x="7765924" y="1765949"/>
            <a:ext cx="603492" cy="345621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D2B22B-B9DF-4535-9AAD-39CA006DD2AE}"/>
              </a:ext>
            </a:extLst>
          </p:cNvPr>
          <p:cNvSpPr/>
          <p:nvPr/>
        </p:nvSpPr>
        <p:spPr>
          <a:xfrm>
            <a:off x="1079730" y="3919998"/>
            <a:ext cx="1565842" cy="769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Clinician input 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F347CE-AF2A-4F4C-A3F4-4FAB210E3926}"/>
              </a:ext>
            </a:extLst>
          </p:cNvPr>
          <p:cNvSpPr/>
          <p:nvPr/>
        </p:nvSpPr>
        <p:spPr>
          <a:xfrm>
            <a:off x="9568200" y="3895996"/>
            <a:ext cx="1477403" cy="769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Clinician input 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9F92585-0822-4CDF-85A6-C58DD7D26E58}"/>
              </a:ext>
            </a:extLst>
          </p:cNvPr>
          <p:cNvSpPr/>
          <p:nvPr/>
        </p:nvSpPr>
        <p:spPr>
          <a:xfrm rot="5400000">
            <a:off x="2812561" y="4530237"/>
            <a:ext cx="629070" cy="360257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9E0B8360-357B-460B-99BC-759E79F0807A}"/>
              </a:ext>
            </a:extLst>
          </p:cNvPr>
          <p:cNvSpPr/>
          <p:nvPr/>
        </p:nvSpPr>
        <p:spPr>
          <a:xfrm rot="5400000">
            <a:off x="5885522" y="4767125"/>
            <a:ext cx="312653" cy="265336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1146A3A-CB1F-4B3D-B540-E886B1DEA020}"/>
              </a:ext>
            </a:extLst>
          </p:cNvPr>
          <p:cNvSpPr/>
          <p:nvPr/>
        </p:nvSpPr>
        <p:spPr>
          <a:xfrm rot="5400000">
            <a:off x="8546223" y="4526042"/>
            <a:ext cx="620681" cy="360257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5CA230E-6224-49DE-A0B1-C51214B713A5}"/>
              </a:ext>
            </a:extLst>
          </p:cNvPr>
          <p:cNvSpPr/>
          <p:nvPr/>
        </p:nvSpPr>
        <p:spPr>
          <a:xfrm rot="5400000">
            <a:off x="3817518" y="3480984"/>
            <a:ext cx="843625" cy="265336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E626B7-B1EB-41C0-AB28-893FC70ABDCD}"/>
              </a:ext>
            </a:extLst>
          </p:cNvPr>
          <p:cNvSpPr/>
          <p:nvPr/>
        </p:nvSpPr>
        <p:spPr>
          <a:xfrm>
            <a:off x="1562101" y="3250178"/>
            <a:ext cx="2506432" cy="66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Implementation: 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healthcare administration has options / control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8C1B82-AEFC-4C84-AD5E-9E274F09E71F}"/>
              </a:ext>
            </a:extLst>
          </p:cNvPr>
          <p:cNvSpPr/>
          <p:nvPr/>
        </p:nvSpPr>
        <p:spPr>
          <a:xfrm>
            <a:off x="8001092" y="3250178"/>
            <a:ext cx="2398406" cy="66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Integrative thinking*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implementation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9ED60AA-3003-4E91-B1F1-598ACFE9887E}"/>
              </a:ext>
            </a:extLst>
          </p:cNvPr>
          <p:cNvSpPr/>
          <p:nvPr/>
        </p:nvSpPr>
        <p:spPr>
          <a:xfrm rot="5400000">
            <a:off x="5620035" y="3480984"/>
            <a:ext cx="843625" cy="265336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6F416DBF-335C-4610-8280-34A781001692}"/>
              </a:ext>
            </a:extLst>
          </p:cNvPr>
          <p:cNvSpPr/>
          <p:nvPr/>
        </p:nvSpPr>
        <p:spPr>
          <a:xfrm rot="5400000">
            <a:off x="7343870" y="3473817"/>
            <a:ext cx="843625" cy="265336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7FD64A33-8FB3-4586-A400-97013C42E877}"/>
              </a:ext>
            </a:extLst>
          </p:cNvPr>
          <p:cNvSpPr/>
          <p:nvPr/>
        </p:nvSpPr>
        <p:spPr>
          <a:xfrm rot="5400000">
            <a:off x="6479643" y="3480985"/>
            <a:ext cx="843625" cy="265336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102B0B7D-5F4F-45CD-96C1-C0466D4FDC3C}"/>
              </a:ext>
            </a:extLst>
          </p:cNvPr>
          <p:cNvSpPr/>
          <p:nvPr/>
        </p:nvSpPr>
        <p:spPr>
          <a:xfrm rot="5400000">
            <a:off x="4642310" y="3478315"/>
            <a:ext cx="843625" cy="265336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A18B04-8736-486C-91D0-29CD07143808}"/>
              </a:ext>
            </a:extLst>
          </p:cNvPr>
          <p:cNvSpPr/>
          <p:nvPr/>
        </p:nvSpPr>
        <p:spPr>
          <a:xfrm>
            <a:off x="4870870" y="1769017"/>
            <a:ext cx="2640273" cy="220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Conventional Thinking*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2689" y="2257677"/>
            <a:ext cx="1350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“Keep lights on”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01455" y="2272235"/>
            <a:ext cx="2624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“Must comply to survive”</a:t>
            </a:r>
          </a:p>
        </p:txBody>
      </p:sp>
      <p:sp>
        <p:nvSpPr>
          <p:cNvPr id="34" name="Arrow: Right 15">
            <a:extLst>
              <a:ext uri="{FF2B5EF4-FFF2-40B4-BE49-F238E27FC236}">
                <a16:creationId xmlns:a16="http://schemas.microsoft.com/office/drawing/2014/main" id="{ACA94143-4F2E-4A84-AC7A-617684966BEA}"/>
              </a:ext>
            </a:extLst>
          </p:cNvPr>
          <p:cNvSpPr/>
          <p:nvPr/>
        </p:nvSpPr>
        <p:spPr>
          <a:xfrm>
            <a:off x="5618654" y="6303520"/>
            <a:ext cx="846383" cy="312151"/>
          </a:xfrm>
          <a:prstGeom prst="rightArrow">
            <a:avLst>
              <a:gd name="adj1" fmla="val 37413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row: Right 31">
            <a:extLst>
              <a:ext uri="{FF2B5EF4-FFF2-40B4-BE49-F238E27FC236}">
                <a16:creationId xmlns:a16="http://schemas.microsoft.com/office/drawing/2014/main" id="{A5CA230E-6224-49DE-A0B1-C51214B713A5}"/>
              </a:ext>
            </a:extLst>
          </p:cNvPr>
          <p:cNvSpPr/>
          <p:nvPr/>
        </p:nvSpPr>
        <p:spPr>
          <a:xfrm>
            <a:off x="7012851" y="6319146"/>
            <a:ext cx="843625" cy="309208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791" y="6259022"/>
            <a:ext cx="32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8848" y="6274929"/>
            <a:ext cx="420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49486" y="6162675"/>
            <a:ext cx="3951606" cy="55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F65DC3-5B5B-4E4F-931A-CF144622846B}"/>
              </a:ext>
            </a:extLst>
          </p:cNvPr>
          <p:cNvSpPr/>
          <p:nvPr/>
        </p:nvSpPr>
        <p:spPr>
          <a:xfrm>
            <a:off x="312964" y="988436"/>
            <a:ext cx="11568795" cy="685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National, State, Local, and Industry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18709" y="5937226"/>
            <a:ext cx="3842662" cy="89255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Integrative Thinking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Creatively resolve tensions among opposing ideas: generate innovative outcomes. New idea may have elements of each, but is superior to the original options. *Martin R HBR 2007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0631" y="6046719"/>
            <a:ext cx="3184071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Conventional Thinking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Make “either-or” choices; settle for best available options provided.  * Martin R. HBR 2007</a:t>
            </a:r>
          </a:p>
        </p:txBody>
      </p:sp>
      <p:sp>
        <p:nvSpPr>
          <p:cNvPr id="42" name="Arrow: Right 39">
            <a:extLst>
              <a:ext uri="{FF2B5EF4-FFF2-40B4-BE49-F238E27FC236}">
                <a16:creationId xmlns:a16="http://schemas.microsoft.com/office/drawing/2014/main" id="{102B0B7D-5F4F-45CD-96C1-C0466D4FDC3C}"/>
              </a:ext>
            </a:extLst>
          </p:cNvPr>
          <p:cNvSpPr/>
          <p:nvPr/>
        </p:nvSpPr>
        <p:spPr>
          <a:xfrm>
            <a:off x="4261538" y="6303520"/>
            <a:ext cx="843625" cy="265336"/>
          </a:xfrm>
          <a:prstGeom prst="rightArrow">
            <a:avLst>
              <a:gd name="adj1" fmla="val 37413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9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/>
      <p:bldP spid="24" grpId="0"/>
      <p:bldP spid="32" grpId="0" animBg="1"/>
      <p:bldP spid="36" grpId="0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42"/>
          <a:stretch/>
        </p:blipFill>
        <p:spPr>
          <a:xfrm>
            <a:off x="2889338" y="751522"/>
            <a:ext cx="6362312" cy="495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115" t="30077" r="43560" b="37375"/>
          <a:stretch/>
        </p:blipFill>
        <p:spPr>
          <a:xfrm>
            <a:off x="4461963" y="5704522"/>
            <a:ext cx="2730844" cy="3255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2413" y="-113714"/>
            <a:ext cx="8804029" cy="994172"/>
          </a:xfrm>
        </p:spPr>
        <p:txBody>
          <a:bodyPr>
            <a:normAutofit/>
          </a:bodyPr>
          <a:lstStyle/>
          <a:p>
            <a:r>
              <a:rPr lang="en-US" sz="3200" b="1" dirty="0"/>
              <a:t>Human-Organizational System Ergonomic Approach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2158" y="5992138"/>
            <a:ext cx="23439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Adapted from Karwowski 2005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0888" y="3592689"/>
            <a:ext cx="924867" cy="6597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</a:rPr>
              <a:t>Human</a:t>
            </a:r>
          </a:p>
          <a:p>
            <a:pPr algn="ctr"/>
            <a:r>
              <a:rPr lang="en-US" sz="900" b="1" dirty="0" smtClean="0">
                <a:solidFill>
                  <a:srgbClr val="FF0000"/>
                </a:solidFill>
              </a:rPr>
              <a:t>Performance</a:t>
            </a:r>
            <a:endParaRPr lang="en-US" sz="900" b="1" dirty="0">
              <a:solidFill>
                <a:srgbClr val="FF0000"/>
              </a:solidFill>
            </a:endParaRPr>
          </a:p>
          <a:p>
            <a:pPr algn="ctr"/>
            <a:r>
              <a:rPr lang="en-US" sz="900" b="1" dirty="0">
                <a:solidFill>
                  <a:srgbClr val="FF0000"/>
                </a:solidFill>
              </a:rPr>
              <a:t> in </a:t>
            </a:r>
            <a:endParaRPr lang="en-US" sz="900" b="1" dirty="0" smtClean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   patient  </a:t>
            </a:r>
            <a:r>
              <a:rPr lang="en-US" sz="900" b="1" dirty="0">
                <a:solidFill>
                  <a:srgbClr val="FF0000"/>
                </a:solidFill>
              </a:rPr>
              <a:t>care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534400" y="1981905"/>
            <a:ext cx="0" cy="220155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67534" y="1210201"/>
            <a:ext cx="122822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(Human) Clinicians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91165" y="1185187"/>
            <a:ext cx="1143000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     </a:t>
            </a:r>
            <a:r>
              <a:rPr lang="en-US" sz="1050" b="1" dirty="0">
                <a:solidFill>
                  <a:srgbClr val="FF0000"/>
                </a:solidFill>
              </a:rPr>
              <a:t>Environmental</a:t>
            </a:r>
          </a:p>
          <a:p>
            <a:r>
              <a:rPr lang="en-US" sz="1050" b="1" dirty="0">
                <a:solidFill>
                  <a:srgbClr val="FF0000"/>
                </a:solidFill>
              </a:rPr>
              <a:t>         </a:t>
            </a:r>
            <a:r>
              <a:rPr lang="en-US" sz="1050" b="1" dirty="0" smtClean="0">
                <a:solidFill>
                  <a:srgbClr val="FF0000"/>
                </a:solidFill>
              </a:rPr>
              <a:t> </a:t>
            </a:r>
            <a:r>
              <a:rPr lang="en-US" sz="1050" b="1" dirty="0">
                <a:solidFill>
                  <a:srgbClr val="FF0000"/>
                </a:solidFill>
              </a:rPr>
              <a:t>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758" y="1267909"/>
            <a:ext cx="82586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Technology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3" y="4114800"/>
            <a:ext cx="1143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2" y="4114800"/>
            <a:ext cx="1143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8605" y="2479589"/>
            <a:ext cx="1853515" cy="43660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51650" y="2104908"/>
            <a:ext cx="2610843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Insufficiently appreciated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In healthcare delivery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194961" y="4700887"/>
            <a:ext cx="471562" cy="39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314392" y="4700887"/>
            <a:ext cx="512993" cy="3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515246" y="3968155"/>
            <a:ext cx="418956" cy="99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064954" y="3982448"/>
            <a:ext cx="471562" cy="39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29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44056" y="4372130"/>
            <a:ext cx="10948946" cy="77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6676" y="4574867"/>
            <a:ext cx="11370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Accident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3007" y="3815582"/>
            <a:ext cx="103366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0990" y="4683823"/>
            <a:ext cx="107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5907" y="4707606"/>
            <a:ext cx="89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8879" y="4627852"/>
            <a:ext cx="135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Peripherals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3514" y="3846628"/>
            <a:ext cx="101776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3314" y="2443602"/>
            <a:ext cx="11509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Endogenous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6754" y="2006029"/>
            <a:ext cx="149385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Ambient Induced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8627" y="2915340"/>
            <a:ext cx="24652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Situation induced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3690" y="3796169"/>
            <a:ext cx="130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261" y="1899547"/>
            <a:ext cx="3397200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Mitigate or Amplify many externally imposed expectations on clinicians.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8254" y="692249"/>
            <a:ext cx="352242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National, State, Industry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Regulatory, Mandates, Laws, Requirements.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Multiple vendors of education and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achieve,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monitor compliance.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153" y="2884562"/>
            <a:ext cx="484034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Hospital: Senior, Mid-Level Leaders &amp; Managers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24149" y="1707912"/>
            <a:ext cx="0" cy="1583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083992" y="4017625"/>
            <a:ext cx="1502544" cy="6557"/>
          </a:xfrm>
          <a:prstGeom prst="straightConnector1">
            <a:avLst/>
          </a:prstGeom>
          <a:ln w="9525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12397" y="1444681"/>
            <a:ext cx="369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Influencers of 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08208" y="66330"/>
            <a:ext cx="9569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Factors/ Ergonomics (HFE)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Spectrum of Applications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0049453" y="4222477"/>
            <a:ext cx="8947" cy="3838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131826" y="4165501"/>
            <a:ext cx="8281" cy="372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485697" y="4101890"/>
            <a:ext cx="0" cy="404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017601" y="4262857"/>
            <a:ext cx="8949" cy="4207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68716" y="4326588"/>
            <a:ext cx="0" cy="3410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63314" y="4231175"/>
            <a:ext cx="0" cy="2830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54154" y="4342488"/>
            <a:ext cx="0" cy="2830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043159" y="3320605"/>
            <a:ext cx="3338" cy="13072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57962" y="1097280"/>
            <a:ext cx="4015408" cy="220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460682" y="3225606"/>
            <a:ext cx="768837" cy="624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70369" y="326629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973258" y="3351958"/>
            <a:ext cx="18150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Each Hospital Authoritative Office  independently sends out its requirements</a:t>
            </a:r>
            <a:endParaRPr lang="en-US" sz="900" b="1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244253" y="2649114"/>
            <a:ext cx="0" cy="2662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20922" y="468558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8518" y="4622268"/>
            <a:ext cx="184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60107" y="462226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895673" y="378756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42715" y="142500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2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48708" y="3351072"/>
            <a:ext cx="1788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(Business as usual}</a:t>
            </a:r>
            <a:endParaRPr lang="en-US" sz="1000" b="1" dirty="0"/>
          </a:p>
        </p:txBody>
      </p:sp>
      <p:sp>
        <p:nvSpPr>
          <p:cNvPr id="2" name="Left Arrow 1"/>
          <p:cNvSpPr/>
          <p:nvPr/>
        </p:nvSpPr>
        <p:spPr>
          <a:xfrm>
            <a:off x="3739976" y="5677034"/>
            <a:ext cx="2843703" cy="524258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Upstream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t="7922"/>
          <a:stretch/>
        </p:blipFill>
        <p:spPr>
          <a:xfrm>
            <a:off x="26063" y="3283165"/>
            <a:ext cx="2982181" cy="13953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8621" t="6682" r="7603" b="12749"/>
          <a:stretch/>
        </p:blipFill>
        <p:spPr>
          <a:xfrm>
            <a:off x="1071819" y="4787053"/>
            <a:ext cx="1876508" cy="11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5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9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287328" y="224096"/>
            <a:ext cx="4567637" cy="85745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b="2809"/>
          <a:stretch/>
        </p:blipFill>
        <p:spPr>
          <a:xfrm>
            <a:off x="5503246" y="484888"/>
            <a:ext cx="2984223" cy="12873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13920" y="2479301"/>
            <a:ext cx="2706639" cy="1963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7328" y="31913"/>
            <a:ext cx="51536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Healthcare Ecosystem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3619"/>
          <a:stretch/>
        </p:blipFill>
        <p:spPr>
          <a:xfrm>
            <a:off x="8296398" y="2944431"/>
            <a:ext cx="1561040" cy="17561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54965" y="2314904"/>
            <a:ext cx="400176" cy="362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9218" r="50464"/>
          <a:stretch/>
        </p:blipFill>
        <p:spPr>
          <a:xfrm>
            <a:off x="10238987" y="3132309"/>
            <a:ext cx="1277470" cy="16743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72096" y="634126"/>
            <a:ext cx="223115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Well-intended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EMR-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 designed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Multiple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Metrics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Safety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Movement.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Mandatory education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initiatives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primary concern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3788" y="629821"/>
            <a:ext cx="264486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well-intended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Hassle Factors by Insurance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intended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wear down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clinician,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For-profit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Healthcare as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 vehicle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Shareholders as primary concern</a:t>
            </a:r>
          </a:p>
        </p:txBody>
      </p:sp>
      <p:pic>
        <p:nvPicPr>
          <p:cNvPr id="21" name="Picture 20" descr="https://encrypted-tbn2.gstatic.com/images?q=tbn:ANd9GcQsIjsZwlcLxwkygWDrjw1mMdBIuRN7wDZ5Bc268RIY6Ay0VYzb-w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64" y="842362"/>
            <a:ext cx="887747" cy="80152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1859685" y="924840"/>
            <a:ext cx="1466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Macro Level-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National, state,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industry, regulatory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irc_mi" descr="http://www.sourcecodefiles.com/wp-content/uploads/2014/06/hospital-management-system.jpg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2316" y="2754319"/>
            <a:ext cx="879295" cy="746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924054" y="2687970"/>
            <a:ext cx="1383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Meso Level-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Healthcare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6" b="34986"/>
          <a:stretch/>
        </p:blipFill>
        <p:spPr>
          <a:xfrm rot="5400000">
            <a:off x="5745352" y="5224299"/>
            <a:ext cx="2490062" cy="89012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593766" y="3870950"/>
            <a:ext cx="1994213" cy="12955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 Factor Based Leadership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9440971" y="3441598"/>
            <a:ext cx="666374" cy="4376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0655" y="1880399"/>
            <a:ext cx="3936975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 Task demands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Mandatories,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policies,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laws,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regulations,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metrics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billing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 auth’s,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 flow issues,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EMR software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9621" y="4227001"/>
            <a:ext cx="2393511" cy="923330"/>
          </a:xfrm>
          <a:prstGeom prst="rect">
            <a:avLst/>
          </a:prstGeom>
          <a:solidFill>
            <a:srgbClr val="FFFF99"/>
          </a:solidFill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Programs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Extraneous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Cognitive Load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879743" y="1734291"/>
            <a:ext cx="7951" cy="307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728703" y="1720867"/>
            <a:ext cx="7951" cy="30703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577663" y="1735169"/>
            <a:ext cx="7951" cy="30703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466582" y="1756930"/>
            <a:ext cx="7951" cy="30703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315542" y="1747287"/>
            <a:ext cx="7951" cy="30703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136551" y="1747287"/>
            <a:ext cx="7951" cy="3070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021515" y="1754766"/>
            <a:ext cx="7951" cy="30703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910434" y="1763642"/>
            <a:ext cx="7951" cy="3070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791300" y="1763642"/>
            <a:ext cx="7951" cy="30703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632309" y="1763642"/>
            <a:ext cx="7951" cy="30703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545321" y="1734291"/>
            <a:ext cx="7951" cy="307030"/>
          </a:xfrm>
          <a:prstGeom prst="straightConnector1">
            <a:avLst/>
          </a:prstGeom>
          <a:ln>
            <a:solidFill>
              <a:srgbClr val="AE46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49684" y="1763642"/>
            <a:ext cx="7951" cy="307030"/>
          </a:xfrm>
          <a:prstGeom prst="straightConnector1">
            <a:avLst/>
          </a:prstGeom>
          <a:ln>
            <a:solidFill>
              <a:srgbClr val="AE46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299020" y="1754766"/>
            <a:ext cx="7951" cy="30703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147980" y="1778317"/>
            <a:ext cx="7951" cy="30703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032821" y="1795872"/>
            <a:ext cx="7951" cy="3070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62645" y="2676171"/>
            <a:ext cx="191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Business as Usual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354011" y="2687970"/>
            <a:ext cx="1119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Hospital </a:t>
            </a:r>
          </a:p>
          <a:p>
            <a:r>
              <a:rPr lang="en-US" dirty="0" smtClean="0"/>
              <a:t>Leader</a:t>
            </a:r>
          </a:p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090890" y="3577498"/>
            <a:ext cx="150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Apply HFE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77855" y="3127646"/>
            <a:ext cx="38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6052" y="3117668"/>
            <a:ext cx="424768" cy="101290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2"/>
          <a:srcRect t="5746" r="2760"/>
          <a:stretch/>
        </p:blipFill>
        <p:spPr>
          <a:xfrm>
            <a:off x="8197617" y="4902589"/>
            <a:ext cx="3470980" cy="1858659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4550497" y="3117668"/>
            <a:ext cx="110441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3"/>
          <a:srcRect l="5295" t="9243" r="6089" b="11412"/>
          <a:stretch/>
        </p:blipFill>
        <p:spPr>
          <a:xfrm>
            <a:off x="602358" y="5141042"/>
            <a:ext cx="2694649" cy="107624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658664" y="6046047"/>
            <a:ext cx="3205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Work outside of Work minimized.          Off time protected. </a:t>
            </a:r>
            <a:r>
              <a:rPr lang="en-US" sz="1400" b="1" dirty="0" smtClean="0">
                <a:solidFill>
                  <a:srgbClr val="FF0000"/>
                </a:solidFill>
              </a:rPr>
              <a:t>Physical emotional and cognitive restoration.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2318" y="5122717"/>
            <a:ext cx="2529300" cy="102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8" grpId="0" animBg="1"/>
      <p:bldP spid="14" grpId="0" animBg="1"/>
      <p:bldP spid="15" grpId="0" animBg="1"/>
      <p:bldP spid="57" grpId="0"/>
      <p:bldP spid="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930" y="-2170"/>
            <a:ext cx="2977291" cy="11430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Satisficing*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175" y="1338590"/>
            <a:ext cx="11029950" cy="4114800"/>
          </a:xfrm>
        </p:spPr>
        <p:txBody>
          <a:bodyPr/>
          <a:lstStyle/>
          <a:p>
            <a:pPr lvl="1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foundation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economics and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human productive behavior</a:t>
            </a:r>
          </a:p>
          <a:p>
            <a:pPr lvl="1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Combination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of “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satisfactory”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+ “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sufficient”</a:t>
            </a:r>
          </a:p>
          <a:p>
            <a:pPr lvl="1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Acknowledges real world limitations of resources</a:t>
            </a:r>
          </a:p>
          <a:p>
            <a:pPr lvl="1"/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Within the context of limited resource of money,  time,</a:t>
            </a:r>
          </a:p>
          <a:p>
            <a:pPr marL="457200" lvl="1" indent="0"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brain power available, and other workload expected.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200" dirty="0" smtClean="0"/>
              <a:t>Important concept when organizationally managing requirements, trainings mandatories, etc.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47" y="4887408"/>
            <a:ext cx="2181455" cy="907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8765" y="6137202"/>
            <a:ext cx="623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/>
              </a:rPr>
              <a:t>*Coined by Herbert Simon (1916-2001): Nobel Prize winner and one of the founders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/>
              </a:rPr>
              <a:t> of fields of organization theory and information processing</a:t>
            </a:r>
          </a:p>
        </p:txBody>
      </p:sp>
    </p:spTree>
    <p:extLst>
      <p:ext uri="{BB962C8B-B14F-4D97-AF65-F5344CB8AC3E}">
        <p14:creationId xmlns:p14="http://schemas.microsoft.com/office/powerpoint/2010/main" val="45489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924" y="76206"/>
            <a:ext cx="11099336" cy="71669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Controlled Thought- Brain Resource: Used Up in These Processes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1936" y="1089460"/>
            <a:ext cx="10956324" cy="4948875"/>
          </a:xfrm>
        </p:spPr>
        <p:txBody>
          <a:bodyPr>
            <a:noAutofit/>
          </a:bodyPr>
          <a:lstStyle/>
          <a:p>
            <a:pPr lvl="0"/>
            <a:r>
              <a:rPr lang="en-US" sz="2600" dirty="0" smtClean="0"/>
              <a:t>Focusing </a:t>
            </a:r>
            <a:r>
              <a:rPr lang="en-US" sz="2600" dirty="0"/>
              <a:t>of attention</a:t>
            </a:r>
          </a:p>
          <a:p>
            <a:pPr lvl="0"/>
            <a:r>
              <a:rPr lang="en-US" sz="2600" dirty="0" smtClean="0"/>
              <a:t>Decision </a:t>
            </a:r>
            <a:r>
              <a:rPr lang="en-US" sz="2600" dirty="0"/>
              <a:t>making </a:t>
            </a:r>
            <a:r>
              <a:rPr lang="en-US" sz="2600" dirty="0" smtClean="0"/>
              <a:t>(no </a:t>
            </a:r>
            <a:r>
              <a:rPr lang="en-US" sz="2600" dirty="0"/>
              <a:t>matter the size of decision</a:t>
            </a:r>
            <a:r>
              <a:rPr lang="en-US" sz="2600" dirty="0" smtClean="0"/>
              <a:t>)-  EMR clicks matter </a:t>
            </a:r>
            <a:endParaRPr lang="en-US" sz="2600" dirty="0"/>
          </a:p>
          <a:p>
            <a:pPr lvl="0"/>
            <a:r>
              <a:rPr lang="en-US" sz="2600" dirty="0"/>
              <a:t>Sorting, classifying</a:t>
            </a:r>
          </a:p>
          <a:p>
            <a:pPr lvl="0"/>
            <a:r>
              <a:rPr lang="en-US" sz="2600" dirty="0"/>
              <a:t>Multitasking, getting back on track after interruption.</a:t>
            </a:r>
          </a:p>
          <a:p>
            <a:pPr lvl="0"/>
            <a:r>
              <a:rPr lang="en-US" sz="2600" dirty="0"/>
              <a:t>Re-routing or switching from one mental task to another.</a:t>
            </a:r>
          </a:p>
          <a:p>
            <a:pPr lvl="0"/>
            <a:r>
              <a:rPr lang="en-US" sz="2600" dirty="0"/>
              <a:t>Maintenance of goals</a:t>
            </a:r>
          </a:p>
          <a:p>
            <a:pPr lvl="0"/>
            <a:r>
              <a:rPr lang="en-US" sz="2600" dirty="0"/>
              <a:t>Maintenance of information active in working memory</a:t>
            </a:r>
          </a:p>
          <a:p>
            <a:pPr lvl="0"/>
            <a:r>
              <a:rPr lang="en-US" sz="2600" dirty="0"/>
              <a:t>Updating working memory</a:t>
            </a:r>
          </a:p>
          <a:p>
            <a:pPr lvl="0"/>
            <a:r>
              <a:rPr lang="en-US" sz="2600" dirty="0" smtClean="0"/>
              <a:t>Self-regulation</a:t>
            </a:r>
            <a:r>
              <a:rPr lang="en-US" sz="2600" dirty="0"/>
              <a:t>: professionalism, </a:t>
            </a:r>
            <a:r>
              <a:rPr lang="en-US" sz="2600" dirty="0" smtClean="0"/>
              <a:t>self-effacement despite how treated, </a:t>
            </a:r>
          </a:p>
          <a:p>
            <a:pPr marL="0" lvl="0" indent="0">
              <a:buNone/>
            </a:pPr>
            <a:r>
              <a:rPr lang="en-US" sz="2600" dirty="0" smtClean="0"/>
              <a:t>      Maintaining “Aequinimitas” in setting of bleeding, injury, pain, etc. </a:t>
            </a:r>
          </a:p>
          <a:p>
            <a:pPr lvl="0"/>
            <a:r>
              <a:rPr lang="en-US" sz="2600" dirty="0" smtClean="0"/>
              <a:t>Emotion work: dealing with bad outcomes,  distressed patients and families</a:t>
            </a:r>
            <a:endParaRPr lang="en-US" sz="2600" dirty="0"/>
          </a:p>
          <a:p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5065" r="19781" b="4602"/>
          <a:stretch/>
        </p:blipFill>
        <p:spPr>
          <a:xfrm>
            <a:off x="10089256" y="891752"/>
            <a:ext cx="1262245" cy="12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654" y="-333719"/>
            <a:ext cx="11639719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Broad-Stroke Interventions </a:t>
            </a:r>
            <a:r>
              <a:rPr lang="en-US" sz="2800" b="1" dirty="0"/>
              <a:t>to </a:t>
            </a:r>
            <a:r>
              <a:rPr lang="en-US" sz="2800" b="1" dirty="0" smtClean="0"/>
              <a:t>Reduce Extraneous Cognitive Load (ECL)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659" y="631057"/>
            <a:ext cx="10579050" cy="5805617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Evaluate </a:t>
            </a:r>
            <a:r>
              <a:rPr lang="en-US" sz="1600" b="1" dirty="0"/>
              <a:t>processes and metrics currently in </a:t>
            </a:r>
            <a:r>
              <a:rPr lang="en-US" sz="1600" b="1" dirty="0" smtClean="0"/>
              <a:t>place-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Are they strategic? ( why?)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Are they necessary? (why?)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What might be the unintended consequences?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In the context of meeting requirements, </a:t>
            </a:r>
            <a:r>
              <a:rPr lang="en-US" sz="1400" u="sng" dirty="0" smtClean="0"/>
              <a:t>is there a better way </a:t>
            </a:r>
            <a:r>
              <a:rPr lang="en-US" sz="1400" dirty="0" smtClean="0"/>
              <a:t>that is not as cognitively expensive- to not drain highly trained  time and brain resource?</a:t>
            </a:r>
            <a:endParaRPr lang="en-US" sz="1400" b="1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Standardization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What are the core operational issues to standardize and promote routines vs. when should you allow and encourage autonomy, customization?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When might standardization jeopardize safety or a patient’s unique needs? Is there a “wiggle room” option built in?</a:t>
            </a:r>
            <a:endParaRPr lang="en-US" sz="1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/>
              <a:t>Consolidate information</a:t>
            </a:r>
            <a:r>
              <a:rPr lang="en-US" sz="1600" dirty="0"/>
              <a:t>.</a:t>
            </a:r>
            <a:r>
              <a:rPr lang="en-US" sz="1400" dirty="0"/>
              <a:t> </a:t>
            </a:r>
            <a:endParaRPr lang="en-US" sz="1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Reduce </a:t>
            </a:r>
            <a:r>
              <a:rPr lang="en-US" sz="1400" b="1" i="1" dirty="0"/>
              <a:t>split </a:t>
            </a:r>
            <a:r>
              <a:rPr lang="en-US" sz="1400" b="1" i="1" dirty="0" smtClean="0"/>
              <a:t>attention </a:t>
            </a:r>
            <a:r>
              <a:rPr lang="en-US" sz="1400" dirty="0" smtClean="0"/>
              <a:t>effect. </a:t>
            </a:r>
            <a:r>
              <a:rPr lang="en-US" sz="1400" dirty="0"/>
              <a:t>Bring data together needed </a:t>
            </a:r>
            <a:r>
              <a:rPr lang="en-US" sz="1400" dirty="0" smtClean="0"/>
              <a:t>for workflows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Process </a:t>
            </a:r>
            <a:r>
              <a:rPr lang="en-US" sz="1400" dirty="0"/>
              <a:t>coupling.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/>
              <a:t>Decrease </a:t>
            </a:r>
            <a:r>
              <a:rPr lang="en-US" sz="1600" b="1" dirty="0" smtClean="0"/>
              <a:t>redundancy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In </a:t>
            </a:r>
            <a:r>
              <a:rPr lang="en-US" sz="1400" dirty="0"/>
              <a:t>communication of </a:t>
            </a:r>
            <a:r>
              <a:rPr lang="en-US" sz="1400" dirty="0" smtClean="0"/>
              <a:t>data and design</a:t>
            </a:r>
            <a:endParaRPr lang="en-US" sz="1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/>
              <a:t>Prioritize Design </a:t>
            </a:r>
            <a:r>
              <a:rPr lang="en-US" sz="1600" dirty="0"/>
              <a:t>– </a:t>
            </a:r>
            <a:endParaRPr lang="en-US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Procure </a:t>
            </a:r>
            <a:r>
              <a:rPr lang="en-US" sz="1400" dirty="0"/>
              <a:t>equipment and implement layouts with deliberate designs </a:t>
            </a:r>
            <a:r>
              <a:rPr lang="en-US" sz="1400" dirty="0" smtClean="0"/>
              <a:t>that consider Human Factors/Ergonomics (HFE).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Anticipate situations of clinician</a:t>
            </a:r>
            <a:r>
              <a:rPr lang="en-US" sz="1400" u="sng" dirty="0" smtClean="0"/>
              <a:t> low cognitive resource</a:t>
            </a:r>
            <a:r>
              <a:rPr lang="en-US" sz="1400" dirty="0" smtClean="0"/>
              <a:t> in design: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Burnout, high stress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High volume demand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Evening or night shift, extended work hours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Sleep and food deprivation</a:t>
            </a:r>
            <a:endParaRPr lang="en-US" sz="1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b="1" dirty="0" smtClean="0"/>
              <a:t>Collaborate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With leaders from areas of the hospital system who </a:t>
            </a:r>
            <a:r>
              <a:rPr lang="en-US" sz="1400" u="sng" dirty="0" smtClean="0"/>
              <a:t>also</a:t>
            </a:r>
            <a:r>
              <a:rPr lang="en-US" sz="1400" dirty="0" smtClean="0"/>
              <a:t> roll out requirements and work expectations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Find opportunities to lower cognitive load by means of the collaboration.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with Human Factors </a:t>
            </a:r>
            <a:r>
              <a:rPr lang="en-US" sz="1400" dirty="0" smtClean="0"/>
              <a:t>professionals. Hire them at your institution.</a:t>
            </a:r>
            <a:endParaRPr lang="en-US" sz="1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/>
              <a:t>                                     </a:t>
            </a:r>
            <a:endParaRPr lang="en-US" sz="12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EEF4ED-204E-4374-ABE5-37AAABB00B0F}"/>
              </a:ext>
            </a:extLst>
          </p:cNvPr>
          <p:cNvSpPr txBox="1">
            <a:spLocks/>
          </p:cNvSpPr>
          <p:nvPr/>
        </p:nvSpPr>
        <p:spPr>
          <a:xfrm>
            <a:off x="11508890" y="643667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4DBCE-7880-4EF8-8D03-37B6FD5D12F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4635" y="6457890"/>
            <a:ext cx="5494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Adapted and expanded from Elizabeth Harry MD. Steps Forward AMA Webinar 3/2/21. </a:t>
            </a:r>
          </a:p>
          <a:p>
            <a:r>
              <a:rPr lang="en-US" sz="1000" dirty="0"/>
              <a:t>                                               “Cognitive workload: a modifiable contributor to physician burnout ?”</a:t>
            </a:r>
          </a:p>
        </p:txBody>
      </p:sp>
    </p:spTree>
    <p:extLst>
      <p:ext uri="{BB962C8B-B14F-4D97-AF65-F5344CB8AC3E}">
        <p14:creationId xmlns:p14="http://schemas.microsoft.com/office/powerpoint/2010/main" val="24068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751"/>
            <a:ext cx="10515600" cy="1325563"/>
          </a:xfrm>
        </p:spPr>
        <p:txBody>
          <a:bodyPr/>
          <a:lstStyle/>
          <a:p>
            <a:r>
              <a:rPr lang="en-US" b="1" dirty="0"/>
              <a:t>Shadow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240969"/>
            <a:ext cx="11604171" cy="55081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“Unpaid</a:t>
            </a:r>
            <a:r>
              <a:rPr lang="en-US" dirty="0"/>
              <a:t>, unseen jobs that fill your </a:t>
            </a:r>
            <a:r>
              <a:rPr lang="en-US" dirty="0" smtClean="0"/>
              <a:t>day”.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Described </a:t>
            </a:r>
            <a:r>
              <a:rPr lang="en-US" dirty="0"/>
              <a:t>by Harvard sociologist Craig Lambert (2015)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Technology increases “disintermediation”, i.e., </a:t>
            </a:r>
            <a:r>
              <a:rPr lang="en-US" b="1" dirty="0" smtClean="0"/>
              <a:t>reduction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of intermediaries </a:t>
            </a:r>
            <a:r>
              <a:rPr lang="en-US" dirty="0"/>
              <a:t>(humans that were there to help) </a:t>
            </a:r>
            <a:r>
              <a:rPr lang="en-US" dirty="0" smtClean="0"/>
              <a:t>                                                          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between </a:t>
            </a:r>
            <a:r>
              <a:rPr lang="en-US" dirty="0"/>
              <a:t>producers  and consumers</a:t>
            </a:r>
          </a:p>
          <a:p>
            <a:r>
              <a:rPr lang="en-US" b="1" dirty="0" smtClean="0"/>
              <a:t>Time </a:t>
            </a:r>
            <a:r>
              <a:rPr lang="en-US" b="1" dirty="0"/>
              <a:t>and effort is</a:t>
            </a:r>
            <a:r>
              <a:rPr lang="en-US" dirty="0"/>
              <a:t> </a:t>
            </a:r>
            <a:r>
              <a:rPr lang="en-US" b="1" dirty="0"/>
              <a:t>absorbed by the </a:t>
            </a:r>
            <a:r>
              <a:rPr lang="en-US" b="1" dirty="0" smtClean="0"/>
              <a:t>consumer/worker-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taken from discretionary </a:t>
            </a:r>
            <a:r>
              <a:rPr lang="en-US" dirty="0"/>
              <a:t>time/free time/ off work time.</a:t>
            </a:r>
          </a:p>
          <a:p>
            <a:r>
              <a:rPr lang="en-US" b="1" dirty="0" smtClean="0"/>
              <a:t>Often </a:t>
            </a:r>
            <a:r>
              <a:rPr lang="en-US" b="1" dirty="0"/>
              <a:t>not seen or accounted for by senior leader decision-makers </a:t>
            </a:r>
            <a:r>
              <a:rPr lang="en-US" dirty="0"/>
              <a:t>(work is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in </a:t>
            </a:r>
            <a:r>
              <a:rPr lang="en-US" dirty="0"/>
              <a:t>the shadows</a:t>
            </a:r>
            <a:r>
              <a:rPr lang="en-US" dirty="0" smtClean="0"/>
              <a:t>) due to </a:t>
            </a:r>
            <a:r>
              <a:rPr lang="en-US" u="sng" dirty="0" smtClean="0"/>
              <a:t>hierarchy</a:t>
            </a:r>
            <a:r>
              <a:rPr lang="en-US" dirty="0" smtClean="0"/>
              <a:t> of hospital systems and </a:t>
            </a:r>
            <a:r>
              <a:rPr lang="en-US" u="sng" dirty="0" smtClean="0"/>
              <a:t>culture</a:t>
            </a:r>
            <a:r>
              <a:rPr lang="en-US" dirty="0" smtClean="0"/>
              <a:t> of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medicine (endurance and silence).</a:t>
            </a:r>
            <a:endParaRPr lang="en-US" dirty="0"/>
          </a:p>
          <a:p>
            <a:r>
              <a:rPr lang="en-US" b="1" dirty="0"/>
              <a:t>Massive source of </a:t>
            </a:r>
            <a:r>
              <a:rPr lang="en-US" b="1" dirty="0" smtClean="0"/>
              <a:t>excessive mental workload.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b="1823"/>
          <a:stretch/>
        </p:blipFill>
        <p:spPr bwMode="auto">
          <a:xfrm>
            <a:off x="9203902" y="198782"/>
            <a:ext cx="2867512" cy="41492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125" y="104692"/>
            <a:ext cx="7772400" cy="1143000"/>
          </a:xfrm>
        </p:spPr>
        <p:txBody>
          <a:bodyPr/>
          <a:lstStyle/>
          <a:p>
            <a:r>
              <a:rPr lang="en-US" b="1" dirty="0" smtClean="0"/>
              <a:t>Split attention principle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88" y="1478943"/>
            <a:ext cx="11266999" cy="45481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Multiple sources of information, distributed either in </a:t>
            </a:r>
            <a:r>
              <a:rPr lang="en-US" b="1" dirty="0" smtClean="0"/>
              <a:t>space </a:t>
            </a:r>
            <a:r>
              <a:rPr lang="en-US" dirty="0" smtClean="0"/>
              <a:t>or </a:t>
            </a:r>
            <a:r>
              <a:rPr lang="en-US" b="1" dirty="0" smtClean="0"/>
              <a:t>time </a:t>
            </a:r>
            <a:r>
              <a:rPr lang="en-US" dirty="0" smtClean="0"/>
              <a:t>can create problems with comprehension and learning, causing higher extraneous cognitive load.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Try to integrate into one source of information in same physical space or closer in time.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800" b="1" u="sng" dirty="0" smtClean="0"/>
              <a:t>Space</a:t>
            </a:r>
            <a:r>
              <a:rPr lang="en-US" sz="2800" b="1" dirty="0" smtClean="0"/>
              <a:t>  (spatial split </a:t>
            </a:r>
            <a:r>
              <a:rPr lang="en-US" sz="2800" b="1" dirty="0"/>
              <a:t>attention</a:t>
            </a:r>
            <a:r>
              <a:rPr lang="en-US" sz="2800" b="1" dirty="0" smtClean="0"/>
              <a:t>)—</a:t>
            </a:r>
          </a:p>
          <a:p>
            <a:pPr lvl="2"/>
            <a:r>
              <a:rPr lang="en-US" sz="2400" b="1" dirty="0" smtClean="0"/>
              <a:t> </a:t>
            </a:r>
            <a:r>
              <a:rPr lang="en-US" sz="2800" dirty="0" smtClean="0"/>
              <a:t>Going between information sources </a:t>
            </a:r>
            <a:r>
              <a:rPr lang="en-US" sz="2800" b="1" dirty="0" smtClean="0"/>
              <a:t>A</a:t>
            </a:r>
            <a:r>
              <a:rPr lang="en-US" sz="2800" dirty="0" smtClean="0"/>
              <a:t> and </a:t>
            </a:r>
            <a:r>
              <a:rPr lang="en-US" sz="2800" b="1" dirty="0" smtClean="0"/>
              <a:t>B</a:t>
            </a:r>
            <a:r>
              <a:rPr lang="en-US" sz="2800" dirty="0" smtClean="0"/>
              <a:t> if separated in space. It requires more brain power and is harder to learn information compared to </a:t>
            </a:r>
            <a:r>
              <a:rPr lang="en-US" sz="2800" b="1" dirty="0" smtClean="0"/>
              <a:t>A</a:t>
            </a:r>
            <a:r>
              <a:rPr lang="en-US" sz="2800" dirty="0" smtClean="0"/>
              <a:t> and </a:t>
            </a:r>
            <a:r>
              <a:rPr lang="en-US" sz="2800" b="1" dirty="0" smtClean="0"/>
              <a:t>B</a:t>
            </a:r>
            <a:r>
              <a:rPr lang="en-US" sz="2800" dirty="0" smtClean="0"/>
              <a:t> being integrated into same physical space.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b="1" u="sng" dirty="0" smtClean="0"/>
              <a:t>Time</a:t>
            </a:r>
            <a:r>
              <a:rPr lang="en-US" sz="2800" b="1" dirty="0" smtClean="0"/>
              <a:t> (temporal split attention)—</a:t>
            </a:r>
          </a:p>
          <a:p>
            <a:pPr lvl="2"/>
            <a:r>
              <a:rPr lang="en-US" sz="2400" dirty="0" smtClean="0"/>
              <a:t> </a:t>
            </a:r>
            <a:r>
              <a:rPr lang="en-US" sz="2800" dirty="0" smtClean="0"/>
              <a:t>Temporally </a:t>
            </a:r>
            <a:r>
              <a:rPr lang="en-US" sz="2800" dirty="0"/>
              <a:t>contiguous sources of related </a:t>
            </a:r>
            <a:r>
              <a:rPr lang="en-US" sz="2800" dirty="0" smtClean="0"/>
              <a:t>information between </a:t>
            </a:r>
            <a:r>
              <a:rPr lang="en-US" sz="2800" b="1" dirty="0" smtClean="0"/>
              <a:t>A</a:t>
            </a:r>
            <a:r>
              <a:rPr lang="en-US" sz="2800" dirty="0" smtClean="0"/>
              <a:t> and </a:t>
            </a:r>
            <a:r>
              <a:rPr lang="en-US" sz="2800" b="1" dirty="0" smtClean="0"/>
              <a:t>B</a:t>
            </a:r>
            <a:r>
              <a:rPr lang="en-US" sz="2800" dirty="0" smtClean="0"/>
              <a:t>, are affected by </a:t>
            </a:r>
            <a:r>
              <a:rPr lang="en-US" sz="2800" u="sng" dirty="0" smtClean="0"/>
              <a:t>information decay </a:t>
            </a:r>
            <a:r>
              <a:rPr lang="en-US" sz="2800" dirty="0" smtClean="0"/>
              <a:t>of </a:t>
            </a:r>
            <a:r>
              <a:rPr lang="en-US" sz="2800" b="1" dirty="0" smtClean="0"/>
              <a:t>A</a:t>
            </a:r>
            <a:r>
              <a:rPr lang="en-US" sz="2800" dirty="0" smtClean="0"/>
              <a:t> information over the time. If too far apart in time, harder to associate  </a:t>
            </a:r>
            <a:r>
              <a:rPr lang="en-US" sz="2800" b="1" dirty="0" smtClean="0"/>
              <a:t>A</a:t>
            </a:r>
            <a:r>
              <a:rPr lang="en-US" sz="2800" dirty="0" smtClean="0"/>
              <a:t> and </a:t>
            </a:r>
            <a:r>
              <a:rPr lang="en-US" sz="2800" b="1" dirty="0" smtClean="0"/>
              <a:t>B</a:t>
            </a:r>
            <a:r>
              <a:rPr lang="en-US" sz="2800" dirty="0" smtClean="0"/>
              <a:t> as a unit to get coded into long term memory.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98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9169" y="-151594"/>
            <a:ext cx="7474889" cy="1325563"/>
          </a:xfrm>
        </p:spPr>
        <p:txBody>
          <a:bodyPr/>
          <a:lstStyle/>
          <a:p>
            <a:r>
              <a:rPr lang="en-US" dirty="0" smtClean="0"/>
              <a:t>Reducing Spatial Split Attention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11" y="2075196"/>
            <a:ext cx="3905607" cy="358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1" y="1611175"/>
            <a:ext cx="3633746" cy="5028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7179" y="741689"/>
            <a:ext cx="649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requires less  total cognitive load to understand?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7190" y="1836750"/>
            <a:ext cx="4261899" cy="40631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0" y="1502133"/>
            <a:ext cx="3838522" cy="4717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72" y="1502133"/>
            <a:ext cx="3753374" cy="4648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2713" y="597938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88911" y="6035040"/>
            <a:ext cx="38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77155" y="792043"/>
            <a:ext cx="57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Which requires less  total cognitive load  to understand?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2854" y="1412921"/>
            <a:ext cx="4001728" cy="4935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3772" y="10823"/>
            <a:ext cx="8305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Reducing </a:t>
            </a:r>
            <a:r>
              <a:rPr lang="en-US" b="1" dirty="0" smtClean="0"/>
              <a:t>Spatial Split Attention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798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9497" b="73621"/>
          <a:stretch/>
        </p:blipFill>
        <p:spPr>
          <a:xfrm>
            <a:off x="322463" y="1260513"/>
            <a:ext cx="3541700" cy="136261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3313" y="-97288"/>
            <a:ext cx="10515600" cy="1325563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sz="4000" dirty="0" smtClean="0"/>
              <a:t>Leadership Application of HFE to</a:t>
            </a:r>
            <a:br>
              <a:rPr lang="en-US" sz="4000" dirty="0" smtClean="0"/>
            </a:br>
            <a:r>
              <a:rPr lang="en-US" sz="4000" dirty="0" smtClean="0"/>
              <a:t>  Reduce Extraneous Cognitive Load (I)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8352" t="1746" r="2077" b="73551"/>
          <a:stretch/>
        </p:blipFill>
        <p:spPr>
          <a:xfrm>
            <a:off x="7280727" y="1359673"/>
            <a:ext cx="4463350" cy="1287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26815" r="69497" b="33779"/>
          <a:stretch/>
        </p:blipFill>
        <p:spPr>
          <a:xfrm>
            <a:off x="300264" y="2646979"/>
            <a:ext cx="3541700" cy="20355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392" y="1323176"/>
            <a:ext cx="3324601" cy="136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095" y="2688351"/>
            <a:ext cx="3328157" cy="1956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245" y="4632383"/>
            <a:ext cx="3279690" cy="1783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458" t="3829" r="1770" b="2634"/>
          <a:stretch/>
        </p:blipFill>
        <p:spPr>
          <a:xfrm>
            <a:off x="7321703" y="2720864"/>
            <a:ext cx="4481787" cy="1887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1892" t="2265" r="1252" b="2819"/>
          <a:stretch/>
        </p:blipFill>
        <p:spPr>
          <a:xfrm>
            <a:off x="322462" y="4682513"/>
            <a:ext cx="3603435" cy="16626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908" t="3267" r="1524" b="4379"/>
          <a:stretch/>
        </p:blipFill>
        <p:spPr>
          <a:xfrm>
            <a:off x="7280727" y="4632383"/>
            <a:ext cx="4522763" cy="192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3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9236" b="61380"/>
          <a:stretch/>
        </p:blipFill>
        <p:spPr>
          <a:xfrm>
            <a:off x="191495" y="1848202"/>
            <a:ext cx="3629105" cy="1868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349" r="41544" b="60586"/>
          <a:stretch/>
        </p:blipFill>
        <p:spPr>
          <a:xfrm>
            <a:off x="3820600" y="1848202"/>
            <a:ext cx="3315695" cy="1906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8647" b="61764"/>
          <a:stretch/>
        </p:blipFill>
        <p:spPr>
          <a:xfrm>
            <a:off x="7136295" y="1848202"/>
            <a:ext cx="4610192" cy="1831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9578" r="69236"/>
          <a:stretch/>
        </p:blipFill>
        <p:spPr>
          <a:xfrm>
            <a:off x="191495" y="3755190"/>
            <a:ext cx="3629105" cy="292343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69435" y="135341"/>
            <a:ext cx="8941904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Leadership Application of HFE to              Reduce Extraneous Cognitive Load (II)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55" t="2401" r="988"/>
          <a:stretch/>
        </p:blipFill>
        <p:spPr>
          <a:xfrm>
            <a:off x="7242071" y="3716759"/>
            <a:ext cx="4504416" cy="3082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4220" r="2294" b="1840"/>
          <a:stretch/>
        </p:blipFill>
        <p:spPr>
          <a:xfrm>
            <a:off x="3872283" y="3755189"/>
            <a:ext cx="3311563" cy="21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31" y="-152880"/>
            <a:ext cx="10972800" cy="1143000"/>
          </a:xfrm>
        </p:spPr>
        <p:txBody>
          <a:bodyPr/>
          <a:lstStyle/>
          <a:p>
            <a:r>
              <a:rPr lang="en-US" dirty="0" smtClean="0"/>
              <a:t>Summary of Key Leadership New Material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3131" y="833753"/>
            <a:ext cx="1029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1.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Optimal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workloads: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Cognitive load, emotional load and physical load.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913" y="1221596"/>
            <a:ext cx="8384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>
              <a:defRPr/>
            </a:pPr>
            <a:r>
              <a:rPr lang="en-US" sz="2400" b="1" dirty="0" smtClean="0"/>
              <a:t>2. Optimal </a:t>
            </a:r>
            <a:r>
              <a:rPr lang="en-US" sz="2400" b="1" dirty="0"/>
              <a:t>use of </a:t>
            </a:r>
            <a:r>
              <a:rPr lang="en-US" sz="2400" b="1" u="sng" dirty="0"/>
              <a:t>brain power </a:t>
            </a:r>
            <a:r>
              <a:rPr lang="en-US" sz="2400" b="1" u="sng" dirty="0" smtClean="0"/>
              <a:t>resource </a:t>
            </a:r>
            <a:r>
              <a:rPr lang="en-US" sz="2400" b="1" dirty="0"/>
              <a:t>applied to </a:t>
            </a:r>
            <a:r>
              <a:rPr lang="en-US" sz="2400" b="1" dirty="0" smtClean="0"/>
              <a:t>job–</a:t>
            </a:r>
            <a:r>
              <a:rPr lang="en-US" sz="2400" dirty="0" smtClean="0"/>
              <a:t> </a:t>
            </a:r>
          </a:p>
          <a:p>
            <a:pPr lvl="2">
              <a:defRPr/>
            </a:pPr>
            <a:r>
              <a:rPr lang="en-US" sz="2400" dirty="0"/>
              <a:t>	</a:t>
            </a:r>
            <a:r>
              <a:rPr lang="en-US" sz="2400" dirty="0" smtClean="0"/>
              <a:t>cognitive </a:t>
            </a:r>
            <a:r>
              <a:rPr lang="en-US" sz="2400" dirty="0"/>
              <a:t>and organizational ergonomics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-1164608" y="1938281"/>
            <a:ext cx="8249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defRPr/>
            </a:pPr>
            <a:r>
              <a:rPr lang="en-US" sz="2400" b="1" dirty="0" smtClean="0"/>
              <a:t>3. Look  beyond </a:t>
            </a:r>
            <a:r>
              <a:rPr lang="en-US" sz="2400" b="1" u="sng" dirty="0" smtClean="0"/>
              <a:t>Time</a:t>
            </a:r>
            <a:r>
              <a:rPr lang="en-US" sz="2400" b="1" dirty="0" smtClean="0"/>
              <a:t> </a:t>
            </a:r>
            <a:r>
              <a:rPr lang="en-US" sz="2400" b="1" u="sng" dirty="0"/>
              <a:t>on</a:t>
            </a:r>
            <a:r>
              <a:rPr lang="en-US" sz="2400" b="1" dirty="0"/>
              <a:t> (FTE</a:t>
            </a:r>
            <a:r>
              <a:rPr lang="en-US" sz="2400" b="1" dirty="0" smtClean="0"/>
              <a:t>) as below.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35339" y="2282051"/>
            <a:ext cx="114033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4. Firmly preserve Employee </a:t>
            </a:r>
            <a:r>
              <a:rPr lang="en-US" sz="2400" b="1" u="sng" dirty="0" smtClean="0"/>
              <a:t>Time </a:t>
            </a:r>
            <a:r>
              <a:rPr lang="en-US" sz="2400" b="1" u="sng" dirty="0"/>
              <a:t>off </a:t>
            </a:r>
            <a:r>
              <a:rPr lang="en-US" sz="2400" dirty="0"/>
              <a:t>/ </a:t>
            </a:r>
            <a:r>
              <a:rPr lang="en-US" sz="2400" b="1" dirty="0"/>
              <a:t>human needs / restoration / boundary </a:t>
            </a:r>
            <a:r>
              <a:rPr lang="en-US" sz="2400" b="1" dirty="0" smtClean="0"/>
              <a:t>between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</a:t>
            </a:r>
            <a:r>
              <a:rPr lang="en-US" sz="2400" b="1" dirty="0"/>
              <a:t>work and </a:t>
            </a:r>
            <a:r>
              <a:rPr lang="en-US" sz="2400" b="1" dirty="0" smtClean="0"/>
              <a:t>home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sz="2400" b="1" dirty="0" smtClean="0">
                <a:sym typeface="Wingdings" panose="05000000000000000000" pitchFamily="2" charset="2"/>
              </a:rPr>
              <a:t>Need </a:t>
            </a:r>
            <a:r>
              <a:rPr lang="en-US" sz="2400" b="1" dirty="0"/>
              <a:t>policy &amp; culture supportive. </a:t>
            </a:r>
            <a:endParaRPr lang="en-US" sz="2400" b="1" dirty="0" smtClean="0"/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sz="2400" b="1" dirty="0" smtClean="0">
                <a:sym typeface="Wingdings" panose="05000000000000000000" pitchFamily="2" charset="2"/>
              </a:rPr>
              <a:t>Excessive </a:t>
            </a:r>
            <a:r>
              <a:rPr lang="en-US" sz="2400" b="1" dirty="0">
                <a:sym typeface="Wingdings" panose="05000000000000000000" pitchFamily="2" charset="2"/>
              </a:rPr>
              <a:t>“Free labor” will bite you </a:t>
            </a:r>
            <a:r>
              <a:rPr lang="en-US" sz="2400" b="1" dirty="0" smtClean="0">
                <a:sym typeface="Wingdings" panose="05000000000000000000" pitchFamily="2" charset="2"/>
              </a:rPr>
              <a:t>later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sz="2400" b="1" dirty="0" smtClean="0">
                <a:sym typeface="Wingdings" panose="05000000000000000000" pitchFamily="2" charset="2"/>
              </a:rPr>
              <a:t>Must find better way to get all requirements of the job done at work.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-287083" y="4128085"/>
            <a:ext cx="12351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>
              <a:defRPr/>
            </a:pPr>
            <a:r>
              <a:rPr lang="en-US" sz="2400" b="1" dirty="0" smtClean="0">
                <a:sym typeface="Wingdings" panose="05000000000000000000" pitchFamily="2" charset="2"/>
              </a:rPr>
              <a:t>5. Be </a:t>
            </a:r>
            <a:r>
              <a:rPr lang="en-US" sz="2400" b="1" dirty="0">
                <a:sym typeface="Wingdings" panose="05000000000000000000" pitchFamily="2" charset="2"/>
              </a:rPr>
              <a:t>aware of </a:t>
            </a:r>
            <a:r>
              <a:rPr lang="en-US" sz="2400" b="1" u="sng" dirty="0">
                <a:sym typeface="Wingdings" panose="05000000000000000000" pitchFamily="2" charset="2"/>
              </a:rPr>
              <a:t>“shadow work” </a:t>
            </a:r>
            <a:r>
              <a:rPr lang="en-US" sz="2400" b="1" dirty="0">
                <a:sym typeface="Wingdings" panose="05000000000000000000" pitchFamily="2" charset="2"/>
              </a:rPr>
              <a:t>(hidden work needing to be done that is off </a:t>
            </a:r>
            <a:r>
              <a:rPr lang="en-US" sz="2400" b="1" dirty="0" smtClean="0">
                <a:sym typeface="Wingdings" panose="05000000000000000000" pitchFamily="2" charset="2"/>
              </a:rPr>
              <a:t>metrics)</a:t>
            </a:r>
            <a:endParaRPr lang="en-US" sz="2400" b="1" dirty="0">
              <a:sym typeface="Wingdings" panose="050000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99068" y="4589750"/>
            <a:ext cx="12375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>
              <a:defRPr/>
            </a:pPr>
            <a:r>
              <a:rPr lang="en-US" sz="2400" b="1" dirty="0" smtClean="0">
                <a:sym typeface="Wingdings" panose="05000000000000000000" pitchFamily="2" charset="2"/>
              </a:rPr>
              <a:t>6. Be </a:t>
            </a:r>
            <a:r>
              <a:rPr lang="en-US" sz="2400" b="1" dirty="0">
                <a:sym typeface="Wingdings" panose="05000000000000000000" pitchFamily="2" charset="2"/>
              </a:rPr>
              <a:t>aware of </a:t>
            </a:r>
            <a:r>
              <a:rPr lang="en-US" sz="2400" b="1" u="sng" dirty="0">
                <a:sym typeface="Wingdings" panose="05000000000000000000" pitchFamily="2" charset="2"/>
              </a:rPr>
              <a:t>pain points </a:t>
            </a:r>
            <a:r>
              <a:rPr lang="en-US" sz="2400" b="1" dirty="0">
                <a:sym typeface="Wingdings" panose="05000000000000000000" pitchFamily="2" charset="2"/>
              </a:rPr>
              <a:t>and </a:t>
            </a:r>
            <a:r>
              <a:rPr lang="en-US" sz="2400" b="1" u="sng" dirty="0">
                <a:sym typeface="Wingdings" panose="05000000000000000000" pitchFamily="2" charset="2"/>
              </a:rPr>
              <a:t>affective (emotional) responses </a:t>
            </a:r>
            <a:r>
              <a:rPr lang="en-US" sz="2400" b="1" dirty="0">
                <a:sym typeface="Wingdings" panose="05000000000000000000" pitchFamily="2" charset="2"/>
              </a:rPr>
              <a:t>that can </a:t>
            </a:r>
            <a:r>
              <a:rPr lang="en-US" sz="2400" b="1" dirty="0" smtClean="0">
                <a:sym typeface="Wingdings" panose="05000000000000000000" pitchFamily="2" charset="2"/>
              </a:rPr>
              <a:t>               </a:t>
            </a:r>
          </a:p>
          <a:p>
            <a:pPr lvl="3">
              <a:defRPr/>
            </a:pPr>
            <a:r>
              <a:rPr lang="en-US" sz="2400" b="1" dirty="0"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        affect </a:t>
            </a:r>
            <a:r>
              <a:rPr lang="en-US" sz="2400" b="1" dirty="0">
                <a:sym typeface="Wingdings" panose="05000000000000000000" pitchFamily="2" charset="2"/>
              </a:rPr>
              <a:t>brain </a:t>
            </a:r>
            <a:r>
              <a:rPr lang="en-US" sz="2400" b="1" dirty="0" smtClean="0">
                <a:sym typeface="Wingdings" panose="05000000000000000000" pitchFamily="2" charset="2"/>
              </a:rPr>
              <a:t>power  </a:t>
            </a:r>
            <a:r>
              <a:rPr lang="en-US" sz="2400" b="1" dirty="0">
                <a:sym typeface="Wingdings" panose="05000000000000000000" pitchFamily="2" charset="2"/>
              </a:rPr>
              <a:t>and quality of decisions.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91386" y="5999144"/>
            <a:ext cx="114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>
              <a:defRPr/>
            </a:pPr>
            <a:r>
              <a:rPr lang="en-US" sz="2400" b="1" dirty="0" smtClean="0"/>
              <a:t>8. Work </a:t>
            </a:r>
            <a:r>
              <a:rPr lang="en-US" sz="2400" b="1" dirty="0"/>
              <a:t>at top of license- </a:t>
            </a:r>
            <a:r>
              <a:rPr lang="en-US" sz="2400" b="1" u="sng" dirty="0" smtClean="0"/>
              <a:t>budget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controlled thought </a:t>
            </a:r>
            <a:r>
              <a:rPr lang="en-US" sz="2400" b="1" dirty="0" smtClean="0"/>
              <a:t>for best competency  of</a:t>
            </a:r>
          </a:p>
          <a:p>
            <a:pPr lvl="3"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    clinician </a:t>
            </a:r>
            <a:r>
              <a:rPr lang="en-US" sz="2400" b="1" dirty="0"/>
              <a:t>decision making.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4432" y="5286257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7. Apply c</a:t>
            </a:r>
            <a:r>
              <a:rPr lang="en-US" sz="2400" b="1" u="sng" dirty="0" smtClean="0"/>
              <a:t>ognitive/ ergonomic principles </a:t>
            </a:r>
            <a:r>
              <a:rPr lang="en-US" sz="2400" b="1" dirty="0" smtClean="0"/>
              <a:t>to IT interface design, 	</a:t>
            </a:r>
          </a:p>
          <a:p>
            <a:r>
              <a:rPr lang="en-US" sz="2400" b="1" dirty="0" smtClean="0"/>
              <a:t>         workflows, and leadership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5065" r="19781" b="4602"/>
          <a:stretch/>
        </p:blipFill>
        <p:spPr>
          <a:xfrm>
            <a:off x="10599629" y="331789"/>
            <a:ext cx="1200902" cy="122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0A434-56D4-4505-870C-0E9383CC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429" y="315689"/>
            <a:ext cx="3471573" cy="1325563"/>
          </a:xfrm>
        </p:spPr>
        <p:txBody>
          <a:bodyPr/>
          <a:lstStyle/>
          <a:p>
            <a:r>
              <a:rPr lang="en-US" dirty="0"/>
              <a:t>Thank you !                       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D4AC476-CB21-4038-AF72-32263FE7D468}"/>
              </a:ext>
            </a:extLst>
          </p:cNvPr>
          <p:cNvSpPr>
            <a:spLocks noGrp="1"/>
          </p:cNvSpPr>
          <p:nvPr/>
        </p:nvSpPr>
        <p:spPr>
          <a:xfrm>
            <a:off x="4535802" y="4757901"/>
            <a:ext cx="4274243" cy="164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Michael R Privitera MD 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Director, Medical Faculty and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Clinician Wellness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Michael_Privitera@urmc.Rochester.edu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Website: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  <a:hlinkClick r:id="rId3"/>
              </a:rPr>
              <a:t>www.MichaelRPriviteraMD.com</a:t>
            </a:r>
            <a:endParaRPr lang="en-US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220" y="1515895"/>
            <a:ext cx="3235071" cy="317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09" y="1862991"/>
            <a:ext cx="2593776" cy="1875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2"/>
          <a:stretch/>
        </p:blipFill>
        <p:spPr>
          <a:xfrm>
            <a:off x="100004" y="2195356"/>
            <a:ext cx="1871920" cy="1678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119" y="4080168"/>
            <a:ext cx="20551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y.o. male smoker</a:t>
            </a:r>
          </a:p>
          <a:p>
            <a:r>
              <a:rPr lang="en-US" dirty="0" smtClean="0"/>
              <a:t> new patient. </a:t>
            </a:r>
          </a:p>
          <a:p>
            <a:r>
              <a:rPr lang="en-US" dirty="0" smtClean="0"/>
              <a:t>Complaints of: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insomnia,</a:t>
            </a:r>
          </a:p>
          <a:p>
            <a:r>
              <a:rPr lang="en-US" b="1" dirty="0"/>
              <a:t> </a:t>
            </a:r>
            <a:r>
              <a:rPr lang="en-US" b="1" dirty="0" smtClean="0"/>
              <a:t>headache,</a:t>
            </a:r>
          </a:p>
          <a:p>
            <a:r>
              <a:rPr lang="en-US" b="1" dirty="0" smtClean="0"/>
              <a:t> fatigue</a:t>
            </a:r>
          </a:p>
          <a:p>
            <a:r>
              <a:rPr lang="en-US" b="1" dirty="0" smtClean="0"/>
              <a:t> BP 148/92 P= 96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8784" y="415498"/>
            <a:ext cx="2640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Clinician</a:t>
            </a:r>
          </a:p>
          <a:p>
            <a:r>
              <a:rPr lang="en-US" b="1" dirty="0" smtClean="0"/>
              <a:t>High stress environment</a:t>
            </a:r>
          </a:p>
          <a:p>
            <a:r>
              <a:rPr lang="en-US" b="1" dirty="0" smtClean="0"/>
              <a:t> Burned out. </a:t>
            </a:r>
          </a:p>
          <a:p>
            <a:r>
              <a:rPr lang="en-US" b="1" dirty="0" smtClean="0"/>
              <a:t>Given 15-20 min for</a:t>
            </a:r>
          </a:p>
          <a:p>
            <a:r>
              <a:rPr lang="en-US" b="1" dirty="0" smtClean="0"/>
              <a:t>new patient complaint.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6399" y="1678325"/>
            <a:ext cx="105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Patient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504359" y="1861098"/>
            <a:ext cx="2007861" cy="375487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Regulatory demands inserted into visit without more resources: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Counsel on stopping smoking,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Meaningful use criteria checked and reviewed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New patient history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Populate problem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Cover alcohol and drug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Immunization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Preventive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Send for old record.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79950" y="3873792"/>
            <a:ext cx="47767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Patient Assessment </a:t>
            </a:r>
          </a:p>
          <a:p>
            <a:r>
              <a:rPr lang="en-US" sz="1400" dirty="0" smtClean="0"/>
              <a:t>Clinician brain operating with </a:t>
            </a:r>
            <a:r>
              <a:rPr lang="en-US" sz="1400" b="1" dirty="0" smtClean="0"/>
              <a:t>diminished controlled thought  resource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Therefore  converts to </a:t>
            </a:r>
            <a:r>
              <a:rPr lang="en-US" sz="1400" b="1" dirty="0" smtClean="0"/>
              <a:t>automatic thought: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Hyper focus one symptom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Load shedding of other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Goal shield against other  new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More vulnerable to cognitive bias, harder to overcome.</a:t>
            </a:r>
          </a:p>
          <a:p>
            <a:r>
              <a:rPr lang="en-US" sz="1400" dirty="0" smtClean="0"/>
              <a:t>Stimulus = </a:t>
            </a:r>
            <a:r>
              <a:rPr lang="en-US" sz="1400" b="1" dirty="0" smtClean="0"/>
              <a:t>insomnia </a:t>
            </a:r>
            <a:r>
              <a:rPr lang="en-US" sz="1400" dirty="0" smtClean="0"/>
              <a:t>(picked out this one symptom)</a:t>
            </a:r>
            <a:r>
              <a:rPr lang="en-US" sz="1400" b="1" dirty="0" smtClean="0"/>
              <a:t>.</a:t>
            </a:r>
          </a:p>
          <a:p>
            <a:r>
              <a:rPr lang="en-US" sz="1400" dirty="0" smtClean="0"/>
              <a:t>Automatic response = </a:t>
            </a:r>
            <a:r>
              <a:rPr lang="en-US" sz="1400" b="1" dirty="0" smtClean="0"/>
              <a:t>insomnia treatment</a:t>
            </a:r>
          </a:p>
          <a:p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81202" y="1584911"/>
            <a:ext cx="1861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Resulting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treatment: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Sleep medication, with refills.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Low sodium diet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Return visit in 6 months for full physical.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56035" y="1647685"/>
            <a:ext cx="207529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was missed:</a:t>
            </a:r>
          </a:p>
          <a:p>
            <a:r>
              <a:rPr lang="en-US" sz="1400" dirty="0" smtClean="0"/>
              <a:t>Differential dx of insomnia.</a:t>
            </a:r>
          </a:p>
          <a:p>
            <a:endParaRPr lang="en-US" sz="1400" dirty="0" smtClean="0"/>
          </a:p>
          <a:p>
            <a:r>
              <a:rPr lang="en-US" sz="1400" dirty="0" smtClean="0"/>
              <a:t>He had Major Depressive Disorder of 4 months duration. </a:t>
            </a:r>
          </a:p>
          <a:p>
            <a:r>
              <a:rPr lang="en-US" sz="1400" dirty="0" smtClean="0"/>
              <a:t>Had suicidal ideation, intent and plan to kill himself. </a:t>
            </a:r>
          </a:p>
          <a:p>
            <a:r>
              <a:rPr lang="en-US" sz="1400" dirty="0" smtClean="0"/>
              <a:t>Depression caused poor functioning.</a:t>
            </a:r>
          </a:p>
          <a:p>
            <a:r>
              <a:rPr lang="en-US" sz="1400" dirty="0" smtClean="0"/>
              <a:t>About to loose his job.</a:t>
            </a:r>
          </a:p>
          <a:p>
            <a:r>
              <a:rPr lang="en-US" sz="1400" dirty="0" smtClean="0"/>
              <a:t>Chronicity of Depression increasing risk of stroke and heart disease, especially as smoker.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6062" y="0"/>
            <a:ext cx="1031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Case Walk-Through of Burnout and Error:  How can we help this system of care?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08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504E-EB44-45F9-92B1-078A9942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16" y="0"/>
            <a:ext cx="10515600" cy="1710418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Medical </a:t>
            </a:r>
            <a:r>
              <a:rPr lang="en-US" b="1" dirty="0"/>
              <a:t>Error and Clinician </a:t>
            </a:r>
            <a:r>
              <a:rPr lang="en-US" b="1" dirty="0" smtClean="0"/>
              <a:t>Burnout:</a:t>
            </a:r>
            <a:br>
              <a:rPr lang="en-US" b="1" dirty="0" smtClean="0"/>
            </a:br>
            <a:r>
              <a:rPr lang="en-US" b="1" dirty="0" smtClean="0"/>
              <a:t>       </a:t>
            </a:r>
            <a:r>
              <a:rPr lang="en-US" sz="3200" b="1" dirty="0" smtClean="0"/>
              <a:t>Predominantly Systemic Causes of Both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4966-636C-465F-9172-CFB513F33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1665514"/>
            <a:ext cx="10602686" cy="4061380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The Institute of Medicine (IOM) 1999 Report, </a:t>
            </a:r>
            <a:r>
              <a:rPr lang="en-US" sz="2000" i="1" dirty="0">
                <a:solidFill>
                  <a:prstClr val="black"/>
                </a:solidFill>
              </a:rPr>
              <a:t>To Err is Human: Building a Safer Health System </a:t>
            </a:r>
            <a:r>
              <a:rPr lang="en-US" sz="2000" dirty="0">
                <a:solidFill>
                  <a:prstClr val="black"/>
                </a:solidFill>
              </a:rPr>
              <a:t>emphasized that the majority of </a:t>
            </a:r>
            <a:r>
              <a:rPr lang="en-US" sz="2000" u="sng" dirty="0">
                <a:solidFill>
                  <a:prstClr val="black"/>
                </a:solidFill>
              </a:rPr>
              <a:t>errors in healthcare </a:t>
            </a:r>
            <a:r>
              <a:rPr lang="en-US" sz="2000" dirty="0">
                <a:solidFill>
                  <a:prstClr val="black"/>
                </a:solidFill>
              </a:rPr>
              <a:t>are the result of systemic influences.</a:t>
            </a:r>
            <a:r>
              <a:rPr lang="en-US" sz="2000" baseline="30000" dirty="0">
                <a:solidFill>
                  <a:prstClr val="black"/>
                </a:solidFill>
              </a:rPr>
              <a:t>1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u="sng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The majority of  </a:t>
            </a:r>
            <a:r>
              <a:rPr lang="en-US" sz="2000" u="sng" dirty="0"/>
              <a:t>occupational stressors causing burnout </a:t>
            </a:r>
            <a:r>
              <a:rPr lang="en-US" sz="2000" dirty="0"/>
              <a:t>are also the result of systemic factors.</a:t>
            </a:r>
            <a:r>
              <a:rPr lang="en-US" sz="2000" baseline="30000" dirty="0"/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u="sng" dirty="0">
                <a:solidFill>
                  <a:prstClr val="black"/>
                </a:solidFill>
              </a:rPr>
              <a:t>      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The quality paradox:</a:t>
            </a:r>
            <a:r>
              <a:rPr lang="en-US" sz="2000" dirty="0">
                <a:solidFill>
                  <a:prstClr val="black"/>
                </a:solidFill>
              </a:rPr>
              <a:t> Many of the well-intended interventions to improve specific elements of quality, safety or value,</a:t>
            </a:r>
            <a:r>
              <a:rPr lang="en-US" sz="2000" i="1" dirty="0">
                <a:solidFill>
                  <a:prstClr val="black"/>
                </a:solidFill>
              </a:rPr>
              <a:t> when taken in total,</a:t>
            </a:r>
            <a:r>
              <a:rPr lang="en-US" sz="2000" dirty="0">
                <a:solidFill>
                  <a:prstClr val="black"/>
                </a:solidFill>
              </a:rPr>
              <a:t> are contributing to </a:t>
            </a:r>
            <a:r>
              <a:rPr lang="en-US" sz="2000" u="sng" dirty="0">
                <a:solidFill>
                  <a:prstClr val="black"/>
                </a:solidFill>
              </a:rPr>
              <a:t>health system dysfunction </a:t>
            </a:r>
            <a:r>
              <a:rPr lang="en-US" sz="2000" dirty="0">
                <a:solidFill>
                  <a:prstClr val="black"/>
                </a:solidFill>
              </a:rPr>
              <a:t>by the cumulative impact on workload and burnout at the point of care.</a:t>
            </a:r>
            <a:r>
              <a:rPr lang="en-US" sz="2000" baseline="30000" dirty="0">
                <a:solidFill>
                  <a:prstClr val="black"/>
                </a:solidFill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baseline="300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u="sng" dirty="0">
                <a:solidFill>
                  <a:prstClr val="black"/>
                </a:solidFill>
              </a:rPr>
              <a:t>Stress at work </a:t>
            </a:r>
            <a:r>
              <a:rPr lang="en-US" sz="2000" dirty="0">
                <a:solidFill>
                  <a:prstClr val="black"/>
                </a:solidFill>
              </a:rPr>
              <a:t>has been increasing over the last decades, as measured by the same instrument over time</a:t>
            </a:r>
            <a:r>
              <a:rPr lang="en-US" sz="2000" baseline="30000" dirty="0">
                <a:solidFill>
                  <a:prstClr val="black"/>
                </a:solidFill>
              </a:rPr>
              <a:t>4</a:t>
            </a:r>
            <a:r>
              <a:rPr lang="en-US" sz="2000" dirty="0">
                <a:solidFill>
                  <a:prstClr val="black"/>
                </a:solidFill>
              </a:rPr>
              <a:t>, yet we do not </a:t>
            </a:r>
            <a:r>
              <a:rPr lang="en-US" sz="2000" dirty="0" smtClean="0">
                <a:solidFill>
                  <a:prstClr val="black"/>
                </a:solidFill>
              </a:rPr>
              <a:t>currently advise </a:t>
            </a:r>
            <a:r>
              <a:rPr lang="en-US" sz="2000" dirty="0">
                <a:solidFill>
                  <a:prstClr val="black"/>
                </a:solidFill>
              </a:rPr>
              <a:t>leaders and healthcare decision-makers to budget </a:t>
            </a:r>
            <a:r>
              <a:rPr lang="en-US" sz="2000" dirty="0" smtClean="0">
                <a:solidFill>
                  <a:prstClr val="black"/>
                </a:solidFill>
              </a:rPr>
              <a:t>highly trained cognitive </a:t>
            </a:r>
            <a:r>
              <a:rPr lang="en-US" sz="2000" dirty="0">
                <a:solidFill>
                  <a:prstClr val="black"/>
                </a:solidFill>
              </a:rPr>
              <a:t>resource as they might money or personnel.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The higher the </a:t>
            </a:r>
            <a:r>
              <a:rPr lang="en-US" sz="2000" u="sng" dirty="0">
                <a:solidFill>
                  <a:prstClr val="black"/>
                </a:solidFill>
              </a:rPr>
              <a:t>cognitive </a:t>
            </a:r>
            <a:r>
              <a:rPr lang="en-US" sz="2000" u="sng" dirty="0" smtClean="0">
                <a:solidFill>
                  <a:prstClr val="black"/>
                </a:solidFill>
              </a:rPr>
              <a:t>load </a:t>
            </a:r>
            <a:r>
              <a:rPr lang="en-US" sz="2000" dirty="0" smtClean="0">
                <a:solidFill>
                  <a:prstClr val="black"/>
                </a:solidFill>
              </a:rPr>
              <a:t>on clinicians </a:t>
            </a:r>
            <a:r>
              <a:rPr lang="en-US" sz="2000" dirty="0">
                <a:solidFill>
                  <a:prstClr val="black"/>
                </a:solidFill>
              </a:rPr>
              <a:t>the higher the risk of </a:t>
            </a:r>
            <a:r>
              <a:rPr lang="en-US" sz="2000" u="sng" dirty="0">
                <a:solidFill>
                  <a:prstClr val="black"/>
                </a:solidFill>
              </a:rPr>
              <a:t>Burnout</a:t>
            </a:r>
            <a:r>
              <a:rPr lang="en-US" sz="2000" baseline="30000" dirty="0">
                <a:solidFill>
                  <a:prstClr val="black"/>
                </a:solidFill>
              </a:rPr>
              <a:t>5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72D07-E926-49EC-A3E4-D51A25C0DF4C}"/>
              </a:ext>
            </a:extLst>
          </p:cNvPr>
          <p:cNvSpPr/>
          <p:nvPr/>
        </p:nvSpPr>
        <p:spPr>
          <a:xfrm>
            <a:off x="838200" y="5884575"/>
            <a:ext cx="10347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Tx/>
              <a:buAutoNum type="arabicPeriod"/>
              <a:defRPr/>
            </a:pPr>
            <a:r>
              <a:rPr lang="en-US" sz="800" dirty="0">
                <a:solidFill>
                  <a:prstClr val="black"/>
                </a:solidFill>
              </a:rPr>
              <a:t>Kohn, L.T., Corrigan, J., Donaldson, M.S. , </a:t>
            </a:r>
            <a:r>
              <a:rPr lang="en-US" sz="800" i="1" dirty="0">
                <a:solidFill>
                  <a:prstClr val="black"/>
                </a:solidFill>
              </a:rPr>
              <a:t>To err is human: building a safer health system.</a:t>
            </a:r>
            <a:r>
              <a:rPr lang="en-US" sz="800" dirty="0">
                <a:solidFill>
                  <a:prstClr val="black"/>
                </a:solidFill>
              </a:rPr>
              <a:t> 2000, Institute of Medicine.  National  Academy of Sciences: Washington, D.C</a:t>
            </a:r>
          </a:p>
          <a:p>
            <a:pPr marL="228600" lvl="0" indent="-228600">
              <a:buFontTx/>
              <a:buAutoNum type="arabicPeriod" startAt="2"/>
              <a:defRPr/>
            </a:pPr>
            <a:r>
              <a:rPr lang="en-US" sz="800" dirty="0">
                <a:solidFill>
                  <a:prstClr val="black"/>
                </a:solidFill>
              </a:rPr>
              <a:t>Privitera MR, </a:t>
            </a:r>
            <a:r>
              <a:rPr lang="en-US" sz="800" dirty="0" err="1">
                <a:solidFill>
                  <a:prstClr val="black"/>
                </a:solidFill>
              </a:rPr>
              <a:t>Attalah</a:t>
            </a:r>
            <a:r>
              <a:rPr lang="en-US" sz="800" dirty="0">
                <a:solidFill>
                  <a:prstClr val="black"/>
                </a:solidFill>
              </a:rPr>
              <a:t> F, et al . Physicians’ electronic health record use at home, job satisfaction, job  stress and burnout.  2018  Journal of Hospital Administration.  Vol 7, No 4.. 52-58</a:t>
            </a:r>
          </a:p>
          <a:p>
            <a:pPr lvl="0">
              <a:defRPr/>
            </a:pPr>
            <a:r>
              <a:rPr lang="en-US" sz="800" dirty="0">
                <a:solidFill>
                  <a:prstClr val="black"/>
                </a:solidFill>
              </a:rPr>
              <a:t>3.   </a:t>
            </a:r>
            <a:r>
              <a:rPr lang="en-US" sz="800" dirty="0" err="1">
                <a:solidFill>
                  <a:prstClr val="black"/>
                </a:solidFill>
              </a:rPr>
              <a:t>Sinsky</a:t>
            </a:r>
            <a:r>
              <a:rPr lang="en-US" sz="800" dirty="0">
                <a:solidFill>
                  <a:prstClr val="black"/>
                </a:solidFill>
              </a:rPr>
              <a:t> CA and Privitera MR. Creating a Manageable Cockpit: A Shared Responsibility.  JAMA Int. Med . June 2018.; 178( 6):741-42</a:t>
            </a:r>
          </a:p>
          <a:p>
            <a:pPr marL="228600" lvl="0" indent="-228600">
              <a:buAutoNum type="arabicPeriod" startAt="4"/>
              <a:defRPr/>
            </a:pPr>
            <a:r>
              <a:rPr lang="en-US" sz="800" dirty="0">
                <a:solidFill>
                  <a:prstClr val="black"/>
                </a:solidFill>
              </a:rPr>
              <a:t>Cohen S, </a:t>
            </a:r>
            <a:r>
              <a:rPr lang="en-US" sz="800" dirty="0" err="1">
                <a:solidFill>
                  <a:prstClr val="black"/>
                </a:solidFill>
              </a:rPr>
              <a:t>Janicki-Deverts</a:t>
            </a:r>
            <a:r>
              <a:rPr lang="en-US" sz="800" dirty="0">
                <a:solidFill>
                  <a:prstClr val="black"/>
                </a:solidFill>
              </a:rPr>
              <a:t> D. Who’s Stressed? Distributions of Psychological Stress in the United States in Probability Samples  from  1983, 2006, and 2009 Journal of  Applied Social Psychology, 2012, 42, 6, pp 1320-1334</a:t>
            </a:r>
          </a:p>
          <a:p>
            <a:pPr marL="228600" lvl="0" indent="-228600">
              <a:buAutoNum type="arabicPeriod" startAt="4"/>
              <a:defRPr/>
            </a:pPr>
            <a:r>
              <a:rPr lang="en-US" sz="800" dirty="0">
                <a:solidFill>
                  <a:prstClr val="black"/>
                </a:solidFill>
              </a:rPr>
              <a:t>Harry E  Sinsky C et al. Physician Task Load and Risk of Burnout in US Physicians in a National Survey.  The Joint Commission Journal of Patient Safety  2020 000: 1-10. </a:t>
            </a:r>
            <a:endParaRPr lang="en-US" sz="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51E27-6D66-431D-B52A-EE0407C89113}"/>
              </a:ext>
            </a:extLst>
          </p:cNvPr>
          <p:cNvSpPr txBox="1">
            <a:spLocks/>
          </p:cNvSpPr>
          <p:nvPr/>
        </p:nvSpPr>
        <p:spPr>
          <a:xfrm>
            <a:off x="11508890" y="643667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4DBCE-7880-4EF8-8D03-37B6FD5D12F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9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0425-9146-4D16-82BA-FC82B751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912" y="-210028"/>
            <a:ext cx="10515600" cy="1325563"/>
          </a:xfrm>
        </p:spPr>
        <p:txBody>
          <a:bodyPr/>
          <a:lstStyle/>
          <a:p>
            <a:r>
              <a:rPr lang="en-US" b="1" dirty="0"/>
              <a:t>The Impact of Clinician Burnout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C4FE3E-EDA0-4CA5-B87D-E9126D7938BD}"/>
              </a:ext>
            </a:extLst>
          </p:cNvPr>
          <p:cNvSpPr/>
          <p:nvPr/>
        </p:nvSpPr>
        <p:spPr>
          <a:xfrm>
            <a:off x="763012" y="1563340"/>
            <a:ext cx="347980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Institutional &amp; Patient Effects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0B1C72-3060-43D4-8E31-D8575E2C1562}"/>
              </a:ext>
            </a:extLst>
          </p:cNvPr>
          <p:cNvSpPr/>
          <p:nvPr/>
        </p:nvSpPr>
        <p:spPr>
          <a:xfrm>
            <a:off x="4459518" y="1553647"/>
            <a:ext cx="3479801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Financial Effects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AF6F73-B00D-4E5B-8196-2BB92BECD05C}"/>
              </a:ext>
            </a:extLst>
          </p:cNvPr>
          <p:cNvSpPr/>
          <p:nvPr/>
        </p:nvSpPr>
        <p:spPr>
          <a:xfrm>
            <a:off x="8227584" y="1561791"/>
            <a:ext cx="3479801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</a:rPr>
              <a:t>Personal Effects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821EBA-4835-440E-96D4-3EC0D52B7ADA}"/>
              </a:ext>
            </a:extLst>
          </p:cNvPr>
          <p:cNvSpPr/>
          <p:nvPr/>
        </p:nvSpPr>
        <p:spPr>
          <a:xfrm>
            <a:off x="767779" y="1931123"/>
            <a:ext cx="3479800" cy="4245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Increased risk of medical errors (200%)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Increased malpractice claims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Disruptive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Reduced empathy for patients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Reduced patient adherence to treatment </a:t>
            </a:r>
            <a:r>
              <a:rPr lang="en-US" dirty="0" smtClean="0">
                <a:solidFill>
                  <a:schemeClr val="tx1"/>
                </a:solidFill>
              </a:rPr>
              <a:t>regimens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Reduced patient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9F11BE-B467-4F86-9D5C-DC82453272D7}"/>
              </a:ext>
            </a:extLst>
          </p:cNvPr>
          <p:cNvSpPr/>
          <p:nvPr/>
        </p:nvSpPr>
        <p:spPr>
          <a:xfrm>
            <a:off x="8222817" y="1931123"/>
            <a:ext cx="3479800" cy="4245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2763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12763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Higher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Suicide Rate among physicians- 400/yr. </a:t>
            </a:r>
          </a:p>
          <a:p>
            <a:pPr marL="512763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12763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Substance abuse</a:t>
            </a:r>
          </a:p>
          <a:p>
            <a:pPr marL="512763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12763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Divorce</a:t>
            </a:r>
          </a:p>
          <a:p>
            <a:pPr marL="512763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12763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Coronary Heart Disease: </a:t>
            </a:r>
          </a:p>
          <a:p>
            <a:pPr marL="227013" lvl="2">
              <a:buClr>
                <a:schemeClr val="tx1"/>
              </a:buClr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	CHD 1.4 fold up to 1.79 	at high burnout levels </a:t>
            </a:r>
            <a:endParaRPr lang="en-US" alt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27013" lvl="2">
              <a:buClr>
                <a:schemeClr val="tx1"/>
              </a:buClr>
            </a:pP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27013" lvl="2"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Reduced career satisfaction</a:t>
            </a:r>
          </a:p>
          <a:p>
            <a:pPr marL="227013" lvl="2"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lvl="2"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lvl="2"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lvl="2">
              <a:buClr>
                <a:schemeClr val="tx1"/>
              </a:buClr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99A69D-9AE4-43A4-895F-4CBE61D76CBD}"/>
              </a:ext>
            </a:extLst>
          </p:cNvPr>
          <p:cNvSpPr/>
          <p:nvPr/>
        </p:nvSpPr>
        <p:spPr>
          <a:xfrm>
            <a:off x="4459519" y="1971433"/>
            <a:ext cx="3479800" cy="4245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1963" lvl="2" indent="-2349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27% drop in patient </a:t>
            </a:r>
          </a:p>
          <a:p>
            <a:pPr marL="227013" lvl="2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    satisfaction scores </a:t>
            </a:r>
          </a:p>
          <a:p>
            <a:pPr marL="461963" lvl="2" indent="-234950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12763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40% of turnover costs attributed to work stress</a:t>
            </a:r>
          </a:p>
          <a:p>
            <a:pPr marL="512763" lvl="2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61963" lvl="1" indent="-234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114% increase of medical claims  by employees. </a:t>
            </a:r>
          </a:p>
          <a:p>
            <a:pPr marL="461963" lvl="1" indent="-234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461963" lvl="2" indent="-234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30% of short-term and long-term disability costs</a:t>
            </a:r>
          </a:p>
          <a:p>
            <a:pPr marL="461963" lvl="2" indent="-234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2" indent="-2349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71792A9-655F-420F-A248-CD95C26FE381}"/>
              </a:ext>
            </a:extLst>
          </p:cNvPr>
          <p:cNvSpPr txBox="1">
            <a:spLocks/>
          </p:cNvSpPr>
          <p:nvPr/>
        </p:nvSpPr>
        <p:spPr>
          <a:xfrm>
            <a:off x="11508890" y="643667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4DBCE-7880-4EF8-8D03-37B6FD5D12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58898" y="5176298"/>
            <a:ext cx="2814762" cy="4929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51640" y="5100761"/>
            <a:ext cx="2814762" cy="4929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969077" y="5325813"/>
            <a:ext cx="4578574" cy="20155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62629" y="470891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94" y="5408182"/>
            <a:ext cx="3774540" cy="276999"/>
          </a:xfrm>
          <a:prstGeom prst="rect">
            <a:avLst/>
          </a:prstGeom>
          <a:ln w="635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Spearman’s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rank correlation coefficient </a:t>
            </a: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0.628, P &lt; 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0.001* 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91269" y="6324268"/>
            <a:ext cx="624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sz="1000" dirty="0" err="1" smtClean="0"/>
              <a:t>Devoe</a:t>
            </a:r>
            <a:r>
              <a:rPr lang="en-US" sz="1000" dirty="0" smtClean="0"/>
              <a:t> J, et al. Med </a:t>
            </a:r>
            <a:r>
              <a:rPr lang="en-US" sz="1000" dirty="0"/>
              <a:t>Care. 2007 January ; 45(1): 88–94. 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494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" grpId="0" animBg="1"/>
      <p:bldP spid="1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9916162"/>
              </p:ext>
            </p:extLst>
          </p:nvPr>
        </p:nvGraphicFramePr>
        <p:xfrm>
          <a:off x="460548" y="1512892"/>
          <a:ext cx="5316841" cy="393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0548" y="128713"/>
            <a:ext cx="1165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From </a:t>
            </a:r>
            <a:r>
              <a:rPr lang="en-US" sz="2800" b="1" dirty="0">
                <a:latin typeface="+mj-lt"/>
              </a:rPr>
              <a:t>the Triple </a:t>
            </a:r>
            <a:r>
              <a:rPr lang="en-US" sz="2800" b="1" dirty="0" smtClean="0">
                <a:latin typeface="+mj-lt"/>
              </a:rPr>
              <a:t>Aim to the Quadruple Aim Framework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438" y="5802338"/>
            <a:ext cx="1096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Importance of Fourth Aim : Help </a:t>
            </a:r>
            <a:r>
              <a:rPr lang="en-US" b="1" u="sng" dirty="0"/>
              <a:t>to guide </a:t>
            </a:r>
            <a:r>
              <a:rPr lang="en-US" b="1" dirty="0"/>
              <a:t>technical  device companies, regulators, legislature and other decision-makers  </a:t>
            </a:r>
            <a:r>
              <a:rPr lang="en-US" b="1" dirty="0" smtClean="0"/>
              <a:t>to remember to incorporate human factors in delivery of care when considering the other three factors.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73808" y="1158248"/>
            <a:ext cx="173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Triple </a:t>
            </a:r>
            <a:r>
              <a:rPr lang="en-US" dirty="0" smtClean="0"/>
              <a:t>Aim 2008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97258" y="1153655"/>
            <a:ext cx="223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Quadruple </a:t>
            </a:r>
            <a:r>
              <a:rPr lang="en-US" dirty="0" smtClean="0"/>
              <a:t>Aim 2014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2B4BF32-733A-45BC-B8A8-3A570544D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799806"/>
              </p:ext>
            </p:extLst>
          </p:nvPr>
        </p:nvGraphicFramePr>
        <p:xfrm>
          <a:off x="5647247" y="1549389"/>
          <a:ext cx="5532480" cy="400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6FFBA5D-FBD2-46C9-9A1A-0E750E3460CC}"/>
              </a:ext>
            </a:extLst>
          </p:cNvPr>
          <p:cNvSpPr txBox="1">
            <a:spLocks/>
          </p:cNvSpPr>
          <p:nvPr/>
        </p:nvSpPr>
        <p:spPr>
          <a:xfrm>
            <a:off x="11508890" y="6436674"/>
            <a:ext cx="477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54DBCE-7880-4EF8-8D03-37B6FD5D12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97433" y="3530379"/>
            <a:ext cx="2027583" cy="202565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95" y="622849"/>
            <a:ext cx="6110807" cy="132556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 </a:t>
            </a:r>
            <a:r>
              <a:rPr lang="en-US" sz="2200" b="1" dirty="0" smtClean="0"/>
              <a:t>National </a:t>
            </a:r>
            <a:r>
              <a:rPr lang="en-US" sz="2200" b="1" dirty="0"/>
              <a:t>Academy of </a:t>
            </a:r>
            <a:r>
              <a:rPr lang="en-US" sz="2200" b="1" dirty="0" smtClean="0"/>
              <a:t>Medicine (NAM): </a:t>
            </a:r>
            <a:br>
              <a:rPr lang="en-US" sz="2200" b="1" dirty="0" smtClean="0"/>
            </a:br>
            <a:r>
              <a:rPr lang="en-US" sz="2200" b="1" dirty="0" smtClean="0"/>
              <a:t> Twelve Major Drivers influencing burnout</a:t>
            </a:r>
            <a:br>
              <a:rPr lang="en-US" sz="2200" b="1" dirty="0" smtClean="0"/>
            </a:br>
            <a:r>
              <a:rPr lang="en-US" sz="2200" b="1" dirty="0" smtClean="0"/>
              <a:t> in </a:t>
            </a:r>
            <a:r>
              <a:rPr lang="en-US" sz="2200" b="1" dirty="0"/>
              <a:t>the United States: 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55" y="1764798"/>
            <a:ext cx="4942789" cy="4345363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healthcare industry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Laws regulations and standards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Healthcare reform and payment policies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Medical record documentation and coding requirements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Quality measurement and reporting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Prescription drug monitoring programs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Maintaining privacy and security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Prior authorization processes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Professional licensure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Maintenance of </a:t>
            </a:r>
            <a:r>
              <a:rPr lang="en-US" dirty="0" smtClean="0"/>
              <a:t>certification (MOC)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Professional liability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patient-physician relationship.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782" y="6110161"/>
            <a:ext cx="115214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   </a:t>
            </a:r>
            <a:r>
              <a:rPr lang="en-US" sz="1200" dirty="0" smtClean="0"/>
              <a:t>National </a:t>
            </a:r>
            <a:r>
              <a:rPr lang="en-US" sz="1200" dirty="0"/>
              <a:t>Academies of Sciences, Engineering and Medicine (2019) </a:t>
            </a:r>
            <a:endParaRPr lang="en-US" sz="1200" dirty="0" smtClean="0"/>
          </a:p>
          <a:p>
            <a:pPr lvl="0"/>
            <a:r>
              <a:rPr lang="en-US" sz="1200" dirty="0" smtClean="0"/>
              <a:t>Taking Action </a:t>
            </a:r>
            <a:r>
              <a:rPr lang="en-US" sz="1200" dirty="0"/>
              <a:t>against Clinician Burnout: A Systems Approach to Professional Well-Being. </a:t>
            </a:r>
            <a:endParaRPr lang="en-US" sz="1200" dirty="0" smtClean="0"/>
          </a:p>
          <a:p>
            <a:pPr lvl="0"/>
            <a:r>
              <a:rPr lang="en-US" sz="1200" dirty="0"/>
              <a:t> </a:t>
            </a:r>
            <a:r>
              <a:rPr lang="en-US" sz="1200" dirty="0" smtClean="0"/>
              <a:t>The  National </a:t>
            </a:r>
            <a:r>
              <a:rPr lang="en-US" sz="1200" dirty="0"/>
              <a:t>Academies Press, Washington DC. https://doi.org/10.17226/25521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1394" y="674807"/>
            <a:ext cx="5487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cs typeface="Arial" panose="020B0604020202020204" pitchFamily="34" charset="0"/>
              </a:rPr>
              <a:t>Medical Society of the State of New York (MSSNY)</a:t>
            </a:r>
          </a:p>
          <a:p>
            <a:r>
              <a:rPr lang="en-US" sz="2000" b="1" dirty="0" smtClean="0">
                <a:cs typeface="Arial" panose="020B0604020202020204" pitchFamily="34" charset="0"/>
              </a:rPr>
              <a:t>Top </a:t>
            </a:r>
            <a:r>
              <a:rPr lang="en-US" sz="2000" b="1" dirty="0">
                <a:cs typeface="Arial" panose="020B0604020202020204" pitchFamily="34" charset="0"/>
              </a:rPr>
              <a:t>10 Work Related Stressors in NYS </a:t>
            </a:r>
            <a:r>
              <a:rPr lang="en-US" sz="2000" b="1" dirty="0" smtClean="0">
                <a:cs typeface="Arial" panose="020B0604020202020204" pitchFamily="34" charset="0"/>
              </a:rPr>
              <a:t>Physicians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3156" y="6017442"/>
            <a:ext cx="53720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/>
              <a:t> </a:t>
            </a:r>
            <a:r>
              <a:rPr lang="en-US" sz="1200" dirty="0" smtClean="0"/>
              <a:t>Privitera MR, </a:t>
            </a:r>
            <a:r>
              <a:rPr lang="en-US" sz="1200" dirty="0" err="1" smtClean="0"/>
              <a:t>Attalah</a:t>
            </a:r>
            <a:r>
              <a:rPr lang="en-US" sz="1200" dirty="0" smtClean="0"/>
              <a:t> F, Dowling F, et al. Physician electronic Health Records </a:t>
            </a:r>
          </a:p>
          <a:p>
            <a:pPr lvl="0"/>
            <a:r>
              <a:rPr lang="en-US" sz="1200" dirty="0" smtClean="0"/>
              <a:t>Use at Home, Job Satisfaction, Job Stress and Burnout.</a:t>
            </a:r>
          </a:p>
          <a:p>
            <a:pPr lvl="0"/>
            <a:r>
              <a:rPr lang="en-US" sz="1200" dirty="0" smtClean="0"/>
              <a:t>Journal of Hospital Administration. Vol. 7(4) 52-59. 2018.</a:t>
            </a:r>
            <a:endParaRPr lang="en-US" sz="1200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2"/>
          <a:srcRect l="3112" t="12637" r="1661" b="11073"/>
          <a:stretch/>
        </p:blipFill>
        <p:spPr>
          <a:xfrm>
            <a:off x="5800468" y="1462830"/>
            <a:ext cx="6182148" cy="401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9951" y="45683"/>
            <a:ext cx="587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Drivers of Burnout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34578" y="5585334"/>
            <a:ext cx="404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80% are systemic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definition-stress-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23863" r="6583" b="19194"/>
          <a:stretch>
            <a:fillRect/>
          </a:stretch>
        </p:blipFill>
        <p:spPr bwMode="auto">
          <a:xfrm>
            <a:off x="2713945" y="1073944"/>
            <a:ext cx="6858000" cy="418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MC90044173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721">
            <a:off x="7353300" y="1371600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8610601" y="1543050"/>
            <a:ext cx="804863" cy="6858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649435" y="1657352"/>
            <a:ext cx="818416" cy="507831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need!!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142444" y="1428750"/>
            <a:ext cx="77232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Eustress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896102" y="1485900"/>
            <a:ext cx="74667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Distress</a:t>
            </a:r>
          </a:p>
        </p:txBody>
      </p:sp>
      <p:sp>
        <p:nvSpPr>
          <p:cNvPr id="13322" name="Text Box 4"/>
          <p:cNvSpPr txBox="1">
            <a:spLocks noChangeArrowheads="1"/>
          </p:cNvSpPr>
          <p:nvPr/>
        </p:nvSpPr>
        <p:spPr bwMode="auto">
          <a:xfrm>
            <a:off x="8699900" y="917339"/>
            <a:ext cx="800219" cy="300082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Fantasy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638550" y="5453062"/>
            <a:ext cx="5657850" cy="43858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Multiple work stresses from uncoordinated sources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Each small alone  but incrementally accumulate.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1 + 2 + 3 + 4 + 5 + 6……………………….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695950" y="565785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979444" y="5543551"/>
            <a:ext cx="51969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Stress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839200" y="4286251"/>
            <a:ext cx="8001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 or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Psychiatric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Breakdown Medical Death or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Suicide</a:t>
            </a:r>
            <a:r>
              <a:rPr kumimoji="0" lang="en-US" altLang="en-US" sz="9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8856796" y="3543300"/>
            <a:ext cx="70282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 A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 flipV="1">
            <a:off x="8724901" y="3657601"/>
            <a:ext cx="181947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0" name="Text Box 16"/>
          <p:cNvSpPr txBox="1">
            <a:spLocks noChangeArrowheads="1"/>
          </p:cNvSpPr>
          <p:nvPr/>
        </p:nvSpPr>
        <p:spPr bwMode="auto">
          <a:xfrm>
            <a:off x="3519494" y="4650580"/>
            <a:ext cx="9204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Boredom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Hypostress</a:t>
            </a:r>
          </a:p>
        </p:txBody>
      </p:sp>
      <p:sp>
        <p:nvSpPr>
          <p:cNvPr id="13331" name="Text Box 10"/>
          <p:cNvSpPr txBox="1">
            <a:spLocks noChangeArrowheads="1"/>
          </p:cNvSpPr>
          <p:nvPr/>
        </p:nvSpPr>
        <p:spPr bwMode="auto">
          <a:xfrm rot="-5400000">
            <a:off x="5864424" y="3762353"/>
            <a:ext cx="7381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Stretch</a:t>
            </a:r>
          </a:p>
        </p:txBody>
      </p:sp>
      <p:sp>
        <p:nvSpPr>
          <p:cNvPr id="13333" name="Text Box 7"/>
          <p:cNvSpPr txBox="1">
            <a:spLocks noChangeArrowheads="1"/>
          </p:cNvSpPr>
          <p:nvPr/>
        </p:nvSpPr>
        <p:spPr bwMode="auto">
          <a:xfrm>
            <a:off x="3752852" y="5211366"/>
            <a:ext cx="44181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Arousal stress, pressure, increased expectations on staff</a:t>
            </a: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3581400" y="5257800"/>
            <a:ext cx="5029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324352" y="5782866"/>
            <a:ext cx="320472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1. Adapted from: Nixon PGF. The Practitioner. (217):765-770. 1976</a:t>
            </a:r>
            <a:r>
              <a:rPr kumimoji="0" lang="en-US" altLang="en-US" sz="75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  <a:endParaRPr kumimoji="0" lang="en-US" altLang="en-US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9410700" y="5311721"/>
            <a:ext cx="1175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 A </a:t>
            </a:r>
            <a:r>
              <a:rPr kumimoji="0" lang="en-US" alt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alt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 minimal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arousal can precipitate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breakdown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 rot="10800000" flipV="1">
            <a:off x="7472006" y="5382648"/>
            <a:ext cx="175688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105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Sources: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 as primary concern.</a:t>
            </a: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6496050" y="542925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932887" y="1188246"/>
            <a:ext cx="1248965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HUMP</a:t>
            </a: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V="1">
            <a:off x="6496050" y="1012578"/>
            <a:ext cx="2171700" cy="509477"/>
          </a:xfrm>
          <a:prstGeom prst="line">
            <a:avLst/>
          </a:prstGeom>
          <a:noFill/>
          <a:ln w="28575">
            <a:solidFill>
              <a:srgbClr val="3399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6553200" y="5372100"/>
            <a:ext cx="5132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∞</a:t>
            </a:r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4981575" y="1314450"/>
            <a:ext cx="1071940" cy="514350"/>
          </a:xfrm>
          <a:prstGeom prst="ellips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6794631" y="1406401"/>
            <a:ext cx="972477" cy="48577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8724902" y="3829051"/>
            <a:ext cx="877163" cy="25391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Hyperstress</a:t>
            </a:r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8553450" y="3771900"/>
            <a:ext cx="1085850" cy="3429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467475" y="1428750"/>
            <a:ext cx="0" cy="114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3352800" y="4589613"/>
            <a:ext cx="1314450" cy="5143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04982" y="2286000"/>
            <a:ext cx="506015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23497" y="1971676"/>
            <a:ext cx="0" cy="4286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32886" y="2286000"/>
            <a:ext cx="534590" cy="0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57562" y="1469158"/>
            <a:ext cx="1912831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Clinicians think they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pushing to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“HUMP”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if Eustress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They don’t realize they are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actually pushing into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Distress(“overdraft”)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589737" y="2857500"/>
            <a:ext cx="506015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581401" y="2114550"/>
            <a:ext cx="534590" cy="0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82578" y="5705909"/>
            <a:ext cx="19800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Shareholders as primary concern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5126" y="138888"/>
            <a:ext cx="5984698" cy="62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en-US" sz="2000" b="1" dirty="0"/>
              <a:t>Human Function Curve in </a:t>
            </a:r>
            <a:r>
              <a:rPr lang="en-US" altLang="en-US" sz="2000" b="1" u="sng" dirty="0"/>
              <a:t>Average Provider/Staff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2487" y="2723881"/>
            <a:ext cx="205351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and chronic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level occupational stress.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Neurocognitive, physical, emotional changes. Burnout, Depression, Substance abuse.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Increasing risk of error, poor patient experience,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disruptive behavior.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5047" y="657773"/>
            <a:ext cx="269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Four Levels of “Stress”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82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 animBg="1"/>
      <p:bldP spid="13342" grpId="0" animBg="1"/>
      <p:bldP spid="13343" grpId="0" animBg="1"/>
      <p:bldP spid="13345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97968" y="1832551"/>
            <a:ext cx="7178822" cy="432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ABE76DC2-DA8E-4862-9E30-85FD56E236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0" r="15349"/>
          <a:stretch/>
        </p:blipFill>
        <p:spPr>
          <a:xfrm>
            <a:off x="7696201" y="1973687"/>
            <a:ext cx="4256314" cy="453828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671AAA-B4A7-4927-BDA7-C98B56D70D97}"/>
              </a:ext>
            </a:extLst>
          </p:cNvPr>
          <p:cNvSpPr txBox="1">
            <a:spLocks/>
          </p:cNvSpPr>
          <p:nvPr/>
        </p:nvSpPr>
        <p:spPr>
          <a:xfrm>
            <a:off x="969896" y="782224"/>
            <a:ext cx="10035562" cy="7917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Even highly intelligent people can reach their cognitive load threshold very quickly, and your best staff can create medical error as a result.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152046"/>
            <a:ext cx="523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Cognitive Load and Medical Error</a:t>
            </a:r>
          </a:p>
        </p:txBody>
      </p:sp>
      <p:sp>
        <p:nvSpPr>
          <p:cNvPr id="2" name="Rectangle 1"/>
          <p:cNvSpPr/>
          <p:nvPr/>
        </p:nvSpPr>
        <p:spPr>
          <a:xfrm>
            <a:off x="4866197" y="2822713"/>
            <a:ext cx="246492" cy="2941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87400" y="3387256"/>
            <a:ext cx="246492" cy="2941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68847" y="4208151"/>
            <a:ext cx="246492" cy="2941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9449" y="4631635"/>
            <a:ext cx="246492" cy="29419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4531</Words>
  <Application>Microsoft Office PowerPoint</Application>
  <PresentationFormat>Widescreen</PresentationFormat>
  <Paragraphs>708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Integrating Patient Safety and Clinician Well-Being,  Using Human Factors Science</vt:lpstr>
      <vt:lpstr>Technological Advancements Have  Surpassed Human Cognitive Adaptation</vt:lpstr>
      <vt:lpstr>Shadow Work</vt:lpstr>
      <vt:lpstr>    Medical Error and Clinician Burnout:        Predominantly Systemic Causes of Both</vt:lpstr>
      <vt:lpstr>The Impact of Clinician Burnout</vt:lpstr>
      <vt:lpstr>PowerPoint Presentation</vt:lpstr>
      <vt:lpstr> National Academy of Medicine (NAM):   Twelve Major Drivers influencing burnout  in the United States:  </vt:lpstr>
      <vt:lpstr>Human Function Curve in Average Provider/Staff</vt:lpstr>
      <vt:lpstr>PowerPoint Presentation</vt:lpstr>
      <vt:lpstr>Burnout is Associated with Biologic Changes</vt:lpstr>
      <vt:lpstr>PowerPoint Presentation</vt:lpstr>
      <vt:lpstr>Cognition can be Automatic or Controlled </vt:lpstr>
      <vt:lpstr>                   Cognitive Load Theory  </vt:lpstr>
      <vt:lpstr>Root cause analyses show extraneous cognitive load accounts for 87.1% of medical errors</vt:lpstr>
      <vt:lpstr>PowerPoint Presentation</vt:lpstr>
      <vt:lpstr>PowerPoint Presentation</vt:lpstr>
      <vt:lpstr>PowerPoint Presentation</vt:lpstr>
      <vt:lpstr>Interventions</vt:lpstr>
      <vt:lpstr>PowerPoint Presentation</vt:lpstr>
      <vt:lpstr>Executive Leadership and Nine Organizational Steps  to Promote Engagement and Reduce Burnout </vt:lpstr>
      <vt:lpstr>Initial Steps in Wellness Program</vt:lpstr>
      <vt:lpstr>PowerPoint Presentation</vt:lpstr>
      <vt:lpstr>PowerPoint Presentation</vt:lpstr>
      <vt:lpstr>Human-Organizational System Ergonomic Approach</vt:lpstr>
      <vt:lpstr>PowerPoint Presentation</vt:lpstr>
      <vt:lpstr>PowerPoint Presentation</vt:lpstr>
      <vt:lpstr>Satisficing* </vt:lpstr>
      <vt:lpstr>Controlled Thought- Brain Resource: Used Up in These Processes</vt:lpstr>
      <vt:lpstr>Broad-Stroke Interventions to Reduce Extraneous Cognitive Load (ECL)</vt:lpstr>
      <vt:lpstr>Split attention principle</vt:lpstr>
      <vt:lpstr>Reducing Spatial Split Attention</vt:lpstr>
      <vt:lpstr>PowerPoint Presentation</vt:lpstr>
      <vt:lpstr>  Leadership Application of HFE to   Reduce Extraneous Cognitive Load (I)</vt:lpstr>
      <vt:lpstr>Leadership Application of HFE to              Reduce Extraneous Cognitive Load (II)</vt:lpstr>
      <vt:lpstr>Summary of Key Leadership New Material</vt:lpstr>
      <vt:lpstr>Thank you !                        </vt:lpstr>
      <vt:lpstr>PowerPoint Presentation</vt:lpstr>
    </vt:vector>
  </TitlesOfParts>
  <Company>University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Patient Safety and Clinician Well-Being, Using Human Factors Science</dc:title>
  <dc:creator>Privitera, Michael</dc:creator>
  <cp:lastModifiedBy>Privitera, Michael</cp:lastModifiedBy>
  <cp:revision>156</cp:revision>
  <cp:lastPrinted>2021-08-12T18:33:58Z</cp:lastPrinted>
  <dcterms:created xsi:type="dcterms:W3CDTF">2021-08-02T19:11:47Z</dcterms:created>
  <dcterms:modified xsi:type="dcterms:W3CDTF">2021-08-19T16:22:42Z</dcterms:modified>
</cp:coreProperties>
</file>