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82" r:id="rId4"/>
    <p:sldId id="270" r:id="rId5"/>
    <p:sldId id="258" r:id="rId6"/>
    <p:sldId id="275" r:id="rId7"/>
    <p:sldId id="276" r:id="rId8"/>
    <p:sldId id="277" r:id="rId9"/>
    <p:sldId id="273" r:id="rId10"/>
    <p:sldId id="271" r:id="rId11"/>
    <p:sldId id="280" r:id="rId12"/>
    <p:sldId id="281" r:id="rId13"/>
    <p:sldId id="272" r:id="rId14"/>
    <p:sldId id="278" r:id="rId15"/>
    <p:sldId id="260" r:id="rId16"/>
    <p:sldId id="265" r:id="rId17"/>
    <p:sldId id="266" r:id="rId18"/>
    <p:sldId id="261" r:id="rId19"/>
    <p:sldId id="263" r:id="rId20"/>
    <p:sldId id="264" r:id="rId21"/>
    <p:sldId id="269" r:id="rId22"/>
    <p:sldId id="274" r:id="rId23"/>
    <p:sldId id="28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96327"/>
  </p:normalViewPr>
  <p:slideViewPr>
    <p:cSldViewPr snapToGrid="0" snapToObjects="1">
      <p:cViewPr varScale="1">
        <p:scale>
          <a:sx n="123" d="100"/>
          <a:sy n="123" d="100"/>
        </p:scale>
        <p:origin x="10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1ECF2-E625-4E4F-82B3-2B3459487787}" type="doc">
      <dgm:prSet loTypeId="urn:microsoft.com/office/officeart/2005/8/layout/arrow5" loCatId="relationship" qsTypeId="urn:microsoft.com/office/officeart/2005/8/quickstyle/simple4" qsCatId="simple" csTypeId="urn:microsoft.com/office/officeart/2005/8/colors/accent1_2" csCatId="accent1"/>
      <dgm:spPr/>
      <dgm:t>
        <a:bodyPr/>
        <a:lstStyle/>
        <a:p>
          <a:endParaRPr lang="en-US"/>
        </a:p>
      </dgm:t>
    </dgm:pt>
    <dgm:pt modelId="{1802EBC4-6CD7-402E-A3BE-501398DA88D5}">
      <dgm:prSet/>
      <dgm:spPr/>
      <dgm:t>
        <a:bodyPr/>
        <a:lstStyle/>
        <a:p>
          <a:r>
            <a:rPr lang="en-US"/>
            <a:t>2016 OB/GYN study-  improved ‘emotional exhaustion’</a:t>
          </a:r>
        </a:p>
      </dgm:t>
    </dgm:pt>
    <dgm:pt modelId="{53AA8137-6380-4457-AAB7-05ACC2783D7D}" type="parTrans" cxnId="{A6839094-D5D8-4A29-A167-40AAF6FF0769}">
      <dgm:prSet/>
      <dgm:spPr/>
      <dgm:t>
        <a:bodyPr/>
        <a:lstStyle/>
        <a:p>
          <a:endParaRPr lang="en-US"/>
        </a:p>
      </dgm:t>
    </dgm:pt>
    <dgm:pt modelId="{BBB0D21F-2532-4093-9B80-E55A75FDCB8B}" type="sibTrans" cxnId="{A6839094-D5D8-4A29-A167-40AAF6FF0769}">
      <dgm:prSet/>
      <dgm:spPr/>
      <dgm:t>
        <a:bodyPr/>
        <a:lstStyle/>
        <a:p>
          <a:endParaRPr lang="en-US"/>
        </a:p>
      </dgm:t>
    </dgm:pt>
    <dgm:pt modelId="{66BE6BBD-06A8-4285-BC68-97AE2317981C}">
      <dgm:prSet/>
      <dgm:spPr/>
      <dgm:t>
        <a:bodyPr/>
        <a:lstStyle/>
        <a:p>
          <a:r>
            <a:rPr lang="en-US"/>
            <a:t>2018 medical student study-  improved 2 of 3 measures of burnout</a:t>
          </a:r>
        </a:p>
      </dgm:t>
    </dgm:pt>
    <dgm:pt modelId="{6B3541B7-1E33-4716-BE8F-08C12DF89E31}" type="parTrans" cxnId="{C2228666-A44B-4E6E-A3E8-FDDD7C34AA1A}">
      <dgm:prSet/>
      <dgm:spPr/>
      <dgm:t>
        <a:bodyPr/>
        <a:lstStyle/>
        <a:p>
          <a:endParaRPr lang="en-US"/>
        </a:p>
      </dgm:t>
    </dgm:pt>
    <dgm:pt modelId="{B196B8DC-2A40-4B58-A47C-1413970ADA65}" type="sibTrans" cxnId="{C2228666-A44B-4E6E-A3E8-FDDD7C34AA1A}">
      <dgm:prSet/>
      <dgm:spPr/>
      <dgm:t>
        <a:bodyPr/>
        <a:lstStyle/>
        <a:p>
          <a:endParaRPr lang="en-US"/>
        </a:p>
      </dgm:t>
    </dgm:pt>
    <dgm:pt modelId="{6912E396-0C4B-49D5-ABDA-2ABB33891F5C}">
      <dgm:prSet/>
      <dgm:spPr/>
      <dgm:t>
        <a:bodyPr/>
        <a:lstStyle/>
        <a:p>
          <a:r>
            <a:rPr lang="en-US"/>
            <a:t>Other studies used combined approaches</a:t>
          </a:r>
        </a:p>
      </dgm:t>
    </dgm:pt>
    <dgm:pt modelId="{F9DD4648-ACA0-4BCF-AE74-9BF31045AD81}" type="parTrans" cxnId="{12B4B322-435C-46FB-975E-49A58A3B393A}">
      <dgm:prSet/>
      <dgm:spPr/>
      <dgm:t>
        <a:bodyPr/>
        <a:lstStyle/>
        <a:p>
          <a:endParaRPr lang="en-US"/>
        </a:p>
      </dgm:t>
    </dgm:pt>
    <dgm:pt modelId="{224FC8C0-585E-4A45-923C-E3FC5163E473}" type="sibTrans" cxnId="{12B4B322-435C-46FB-975E-49A58A3B393A}">
      <dgm:prSet/>
      <dgm:spPr/>
      <dgm:t>
        <a:bodyPr/>
        <a:lstStyle/>
        <a:p>
          <a:endParaRPr lang="en-US"/>
        </a:p>
      </dgm:t>
    </dgm:pt>
    <dgm:pt modelId="{B1E7DC5E-56DD-46C2-99E4-82B737876F23}">
      <dgm:prSet/>
      <dgm:spPr/>
      <dgm:t>
        <a:bodyPr/>
        <a:lstStyle/>
        <a:p>
          <a:r>
            <a:rPr lang="en-US"/>
            <a:t>Narrative Medicine has potential but needs to be studied further to prove its value in burnout</a:t>
          </a:r>
        </a:p>
      </dgm:t>
    </dgm:pt>
    <dgm:pt modelId="{C771A629-51E5-4000-8CF7-FBBBDAFDD629}" type="parTrans" cxnId="{61774403-276E-4F05-92B5-BB207AB4E6DC}">
      <dgm:prSet/>
      <dgm:spPr/>
      <dgm:t>
        <a:bodyPr/>
        <a:lstStyle/>
        <a:p>
          <a:endParaRPr lang="en-US"/>
        </a:p>
      </dgm:t>
    </dgm:pt>
    <dgm:pt modelId="{89998748-553E-499E-8890-09605F2ABB8C}" type="sibTrans" cxnId="{61774403-276E-4F05-92B5-BB207AB4E6DC}">
      <dgm:prSet/>
      <dgm:spPr/>
      <dgm:t>
        <a:bodyPr/>
        <a:lstStyle/>
        <a:p>
          <a:endParaRPr lang="en-US"/>
        </a:p>
      </dgm:t>
    </dgm:pt>
    <dgm:pt modelId="{CFE6A314-F12E-4B6D-98C6-050156FEA51F}">
      <dgm:prSet/>
      <dgm:spPr/>
      <dgm:t>
        <a:bodyPr/>
        <a:lstStyle/>
        <a:p>
          <a:r>
            <a:rPr lang="en-US"/>
            <a:t>The definition of Narrative Medicine is problematic and not all programs use the same techniques.  In addition, the content of the writing may not be </a:t>
          </a:r>
        </a:p>
      </dgm:t>
    </dgm:pt>
    <dgm:pt modelId="{1F492487-50A3-4397-B2F9-D52F687EEE90}" type="parTrans" cxnId="{F39877DD-5AEB-4E7D-A913-087A8A3F2A1F}">
      <dgm:prSet/>
      <dgm:spPr/>
      <dgm:t>
        <a:bodyPr/>
        <a:lstStyle/>
        <a:p>
          <a:endParaRPr lang="en-US"/>
        </a:p>
      </dgm:t>
    </dgm:pt>
    <dgm:pt modelId="{FDCBB1CC-2E23-4CAD-A8F3-FC29F33F975A}" type="sibTrans" cxnId="{F39877DD-5AEB-4E7D-A913-087A8A3F2A1F}">
      <dgm:prSet/>
      <dgm:spPr/>
      <dgm:t>
        <a:bodyPr/>
        <a:lstStyle/>
        <a:p>
          <a:endParaRPr lang="en-US"/>
        </a:p>
      </dgm:t>
    </dgm:pt>
    <dgm:pt modelId="{77757DB1-7F90-C54A-B2E6-236699ABBE65}" type="pres">
      <dgm:prSet presAssocID="{2351ECF2-E625-4E4F-82B3-2B3459487787}" presName="diagram" presStyleCnt="0">
        <dgm:presLayoutVars>
          <dgm:dir/>
          <dgm:resizeHandles val="exact"/>
        </dgm:presLayoutVars>
      </dgm:prSet>
      <dgm:spPr/>
    </dgm:pt>
    <dgm:pt modelId="{03BE1EB4-3017-4245-BBDC-A1A7D688D322}" type="pres">
      <dgm:prSet presAssocID="{1802EBC4-6CD7-402E-A3BE-501398DA88D5}" presName="arrow" presStyleLbl="node1" presStyleIdx="0" presStyleCnt="5">
        <dgm:presLayoutVars>
          <dgm:bulletEnabled val="1"/>
        </dgm:presLayoutVars>
      </dgm:prSet>
      <dgm:spPr/>
    </dgm:pt>
    <dgm:pt modelId="{B638E4EF-B67A-E345-B021-EA5CF90737A4}" type="pres">
      <dgm:prSet presAssocID="{66BE6BBD-06A8-4285-BC68-97AE2317981C}" presName="arrow" presStyleLbl="node1" presStyleIdx="1" presStyleCnt="5">
        <dgm:presLayoutVars>
          <dgm:bulletEnabled val="1"/>
        </dgm:presLayoutVars>
      </dgm:prSet>
      <dgm:spPr/>
    </dgm:pt>
    <dgm:pt modelId="{C1AF104E-D54C-924D-8DE2-CCE6BB4906C6}" type="pres">
      <dgm:prSet presAssocID="{6912E396-0C4B-49D5-ABDA-2ABB33891F5C}" presName="arrow" presStyleLbl="node1" presStyleIdx="2" presStyleCnt="5">
        <dgm:presLayoutVars>
          <dgm:bulletEnabled val="1"/>
        </dgm:presLayoutVars>
      </dgm:prSet>
      <dgm:spPr/>
    </dgm:pt>
    <dgm:pt modelId="{8DEA53B9-B1F5-D146-BE13-D0D7C2F5050B}" type="pres">
      <dgm:prSet presAssocID="{B1E7DC5E-56DD-46C2-99E4-82B737876F23}" presName="arrow" presStyleLbl="node1" presStyleIdx="3" presStyleCnt="5">
        <dgm:presLayoutVars>
          <dgm:bulletEnabled val="1"/>
        </dgm:presLayoutVars>
      </dgm:prSet>
      <dgm:spPr/>
    </dgm:pt>
    <dgm:pt modelId="{65C7AFFE-741B-6842-BE0F-77EB23F483F6}" type="pres">
      <dgm:prSet presAssocID="{CFE6A314-F12E-4B6D-98C6-050156FEA51F}" presName="arrow" presStyleLbl="node1" presStyleIdx="4" presStyleCnt="5">
        <dgm:presLayoutVars>
          <dgm:bulletEnabled val="1"/>
        </dgm:presLayoutVars>
      </dgm:prSet>
      <dgm:spPr/>
    </dgm:pt>
  </dgm:ptLst>
  <dgm:cxnLst>
    <dgm:cxn modelId="{1044CA02-78F9-CE4D-9A96-BF9E01226075}" type="presOf" srcId="{CFE6A314-F12E-4B6D-98C6-050156FEA51F}" destId="{65C7AFFE-741B-6842-BE0F-77EB23F483F6}" srcOrd="0" destOrd="0" presId="urn:microsoft.com/office/officeart/2005/8/layout/arrow5"/>
    <dgm:cxn modelId="{61774403-276E-4F05-92B5-BB207AB4E6DC}" srcId="{2351ECF2-E625-4E4F-82B3-2B3459487787}" destId="{B1E7DC5E-56DD-46C2-99E4-82B737876F23}" srcOrd="3" destOrd="0" parTransId="{C771A629-51E5-4000-8CF7-FBBBDAFDD629}" sibTransId="{89998748-553E-499E-8890-09605F2ABB8C}"/>
    <dgm:cxn modelId="{12B4B322-435C-46FB-975E-49A58A3B393A}" srcId="{2351ECF2-E625-4E4F-82B3-2B3459487787}" destId="{6912E396-0C4B-49D5-ABDA-2ABB33891F5C}" srcOrd="2" destOrd="0" parTransId="{F9DD4648-ACA0-4BCF-AE74-9BF31045AD81}" sibTransId="{224FC8C0-585E-4A45-923C-E3FC5163E473}"/>
    <dgm:cxn modelId="{C2228666-A44B-4E6E-A3E8-FDDD7C34AA1A}" srcId="{2351ECF2-E625-4E4F-82B3-2B3459487787}" destId="{66BE6BBD-06A8-4285-BC68-97AE2317981C}" srcOrd="1" destOrd="0" parTransId="{6B3541B7-1E33-4716-BE8F-08C12DF89E31}" sibTransId="{B196B8DC-2A40-4B58-A47C-1413970ADA65}"/>
    <dgm:cxn modelId="{A6839094-D5D8-4A29-A167-40AAF6FF0769}" srcId="{2351ECF2-E625-4E4F-82B3-2B3459487787}" destId="{1802EBC4-6CD7-402E-A3BE-501398DA88D5}" srcOrd="0" destOrd="0" parTransId="{53AA8137-6380-4457-AAB7-05ACC2783D7D}" sibTransId="{BBB0D21F-2532-4093-9B80-E55A75FDCB8B}"/>
    <dgm:cxn modelId="{2A84F1AD-6070-AA41-ACE7-20992C240D8C}" type="presOf" srcId="{B1E7DC5E-56DD-46C2-99E4-82B737876F23}" destId="{8DEA53B9-B1F5-D146-BE13-D0D7C2F5050B}" srcOrd="0" destOrd="0" presId="urn:microsoft.com/office/officeart/2005/8/layout/arrow5"/>
    <dgm:cxn modelId="{76B982B9-6322-634C-95B0-550D9FC5C809}" type="presOf" srcId="{6912E396-0C4B-49D5-ABDA-2ABB33891F5C}" destId="{C1AF104E-D54C-924D-8DE2-CCE6BB4906C6}" srcOrd="0" destOrd="0" presId="urn:microsoft.com/office/officeart/2005/8/layout/arrow5"/>
    <dgm:cxn modelId="{0A701DBA-B2BD-944F-950E-263289D2D07A}" type="presOf" srcId="{2351ECF2-E625-4E4F-82B3-2B3459487787}" destId="{77757DB1-7F90-C54A-B2E6-236699ABBE65}" srcOrd="0" destOrd="0" presId="urn:microsoft.com/office/officeart/2005/8/layout/arrow5"/>
    <dgm:cxn modelId="{0C3659DD-02B6-A64C-8A4B-1090F50CEC74}" type="presOf" srcId="{66BE6BBD-06A8-4285-BC68-97AE2317981C}" destId="{B638E4EF-B67A-E345-B021-EA5CF90737A4}" srcOrd="0" destOrd="0" presId="urn:microsoft.com/office/officeart/2005/8/layout/arrow5"/>
    <dgm:cxn modelId="{F39877DD-5AEB-4E7D-A913-087A8A3F2A1F}" srcId="{2351ECF2-E625-4E4F-82B3-2B3459487787}" destId="{CFE6A314-F12E-4B6D-98C6-050156FEA51F}" srcOrd="4" destOrd="0" parTransId="{1F492487-50A3-4397-B2F9-D52F687EEE90}" sibTransId="{FDCBB1CC-2E23-4CAD-A8F3-FC29F33F975A}"/>
    <dgm:cxn modelId="{2A8178E5-3ACC-6149-AFBE-F6048B3B6E1F}" type="presOf" srcId="{1802EBC4-6CD7-402E-A3BE-501398DA88D5}" destId="{03BE1EB4-3017-4245-BBDC-A1A7D688D322}" srcOrd="0" destOrd="0" presId="urn:microsoft.com/office/officeart/2005/8/layout/arrow5"/>
    <dgm:cxn modelId="{BED4FAB6-6E6D-1245-B37A-A42AF1D6E3F1}" type="presParOf" srcId="{77757DB1-7F90-C54A-B2E6-236699ABBE65}" destId="{03BE1EB4-3017-4245-BBDC-A1A7D688D322}" srcOrd="0" destOrd="0" presId="urn:microsoft.com/office/officeart/2005/8/layout/arrow5"/>
    <dgm:cxn modelId="{56AF7CD9-D5CE-CF4A-8A7B-14B675D85B8E}" type="presParOf" srcId="{77757DB1-7F90-C54A-B2E6-236699ABBE65}" destId="{B638E4EF-B67A-E345-B021-EA5CF90737A4}" srcOrd="1" destOrd="0" presId="urn:microsoft.com/office/officeart/2005/8/layout/arrow5"/>
    <dgm:cxn modelId="{E3006B68-D102-EF4F-A9C5-1F5D5148DA09}" type="presParOf" srcId="{77757DB1-7F90-C54A-B2E6-236699ABBE65}" destId="{C1AF104E-D54C-924D-8DE2-CCE6BB4906C6}" srcOrd="2" destOrd="0" presId="urn:microsoft.com/office/officeart/2005/8/layout/arrow5"/>
    <dgm:cxn modelId="{C2918393-4455-AB49-B015-5CE574295100}" type="presParOf" srcId="{77757DB1-7F90-C54A-B2E6-236699ABBE65}" destId="{8DEA53B9-B1F5-D146-BE13-D0D7C2F5050B}" srcOrd="3" destOrd="0" presId="urn:microsoft.com/office/officeart/2005/8/layout/arrow5"/>
    <dgm:cxn modelId="{12C1DB08-17D4-E246-9CCF-5215898FE151}" type="presParOf" srcId="{77757DB1-7F90-C54A-B2E6-236699ABBE65}" destId="{65C7AFFE-741B-6842-BE0F-77EB23F483F6}"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0496F8-26C2-4758-A057-57CFBFE4FF04}"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5C35E64A-FEC2-49A4-A719-02DDC5A46387}">
      <dgm:prSet/>
      <dgm:spPr/>
      <dgm:t>
        <a:bodyPr/>
        <a:lstStyle/>
        <a:p>
          <a:r>
            <a:rPr lang="en-US"/>
            <a:t>William Carlos Williams- poetry</a:t>
          </a:r>
        </a:p>
      </dgm:t>
    </dgm:pt>
    <dgm:pt modelId="{52F05035-3C2C-4621-89C0-C592BD718CAF}" type="parTrans" cxnId="{6E06E896-2A29-40FC-BD27-0306246FDE9E}">
      <dgm:prSet/>
      <dgm:spPr/>
      <dgm:t>
        <a:bodyPr/>
        <a:lstStyle/>
        <a:p>
          <a:endParaRPr lang="en-US"/>
        </a:p>
      </dgm:t>
    </dgm:pt>
    <dgm:pt modelId="{3A74C7B8-22C4-4C02-B4F3-96D103602804}" type="sibTrans" cxnId="{6E06E896-2A29-40FC-BD27-0306246FDE9E}">
      <dgm:prSet/>
      <dgm:spPr/>
      <dgm:t>
        <a:bodyPr/>
        <a:lstStyle/>
        <a:p>
          <a:endParaRPr lang="en-US"/>
        </a:p>
      </dgm:t>
    </dgm:pt>
    <dgm:pt modelId="{813E2524-587A-4EEA-B25B-906DF37B9243}">
      <dgm:prSet/>
      <dgm:spPr/>
      <dgm:t>
        <a:bodyPr/>
        <a:lstStyle/>
        <a:p>
          <a:r>
            <a:rPr lang="en-US"/>
            <a:t>Anton Checkhov- fiction and plays</a:t>
          </a:r>
        </a:p>
      </dgm:t>
    </dgm:pt>
    <dgm:pt modelId="{95E5FE50-549A-41DB-AED8-CF12AE438E08}" type="parTrans" cxnId="{30FBC05B-832A-4C9A-985D-D649021293FC}">
      <dgm:prSet/>
      <dgm:spPr/>
      <dgm:t>
        <a:bodyPr/>
        <a:lstStyle/>
        <a:p>
          <a:endParaRPr lang="en-US"/>
        </a:p>
      </dgm:t>
    </dgm:pt>
    <dgm:pt modelId="{50804A93-1BBC-4DEA-AEB6-B58B56BD020B}" type="sibTrans" cxnId="{30FBC05B-832A-4C9A-985D-D649021293FC}">
      <dgm:prSet/>
      <dgm:spPr/>
      <dgm:t>
        <a:bodyPr/>
        <a:lstStyle/>
        <a:p>
          <a:endParaRPr lang="en-US"/>
        </a:p>
      </dgm:t>
    </dgm:pt>
    <dgm:pt modelId="{CD715504-DF9E-4A8A-911A-878E5C030101}">
      <dgm:prSet/>
      <dgm:spPr/>
      <dgm:t>
        <a:bodyPr/>
        <a:lstStyle/>
        <a:p>
          <a:r>
            <a:rPr lang="en-US"/>
            <a:t>Sir Arthur Conan Doyle- mystery</a:t>
          </a:r>
        </a:p>
      </dgm:t>
    </dgm:pt>
    <dgm:pt modelId="{50F139DF-DBC0-4594-A248-4178A52135FF}" type="parTrans" cxnId="{463FF543-D81C-4B72-9C47-B656CA025351}">
      <dgm:prSet/>
      <dgm:spPr/>
      <dgm:t>
        <a:bodyPr/>
        <a:lstStyle/>
        <a:p>
          <a:endParaRPr lang="en-US"/>
        </a:p>
      </dgm:t>
    </dgm:pt>
    <dgm:pt modelId="{F11D1A2E-5392-48CD-9525-B958CF2B9C4C}" type="sibTrans" cxnId="{463FF543-D81C-4B72-9C47-B656CA025351}">
      <dgm:prSet/>
      <dgm:spPr/>
      <dgm:t>
        <a:bodyPr/>
        <a:lstStyle/>
        <a:p>
          <a:endParaRPr lang="en-US"/>
        </a:p>
      </dgm:t>
    </dgm:pt>
    <dgm:pt modelId="{0E4241C7-859A-4A9D-8163-486F284A2CED}">
      <dgm:prSet/>
      <dgm:spPr/>
      <dgm:t>
        <a:bodyPr/>
        <a:lstStyle/>
        <a:p>
          <a:r>
            <a:rPr lang="en-US"/>
            <a:t>Michael Crighton, Tess Gerritson- medical thrillers</a:t>
          </a:r>
        </a:p>
      </dgm:t>
    </dgm:pt>
    <dgm:pt modelId="{4E63E145-3685-453D-8D10-8967FCC8D8BD}" type="parTrans" cxnId="{CD985031-70E3-4551-A8F4-4C7AC589D023}">
      <dgm:prSet/>
      <dgm:spPr/>
      <dgm:t>
        <a:bodyPr/>
        <a:lstStyle/>
        <a:p>
          <a:endParaRPr lang="en-US"/>
        </a:p>
      </dgm:t>
    </dgm:pt>
    <dgm:pt modelId="{AF3443E7-CB74-4302-9FC5-0CDC73ED5AB0}" type="sibTrans" cxnId="{CD985031-70E3-4551-A8F4-4C7AC589D023}">
      <dgm:prSet/>
      <dgm:spPr/>
      <dgm:t>
        <a:bodyPr/>
        <a:lstStyle/>
        <a:p>
          <a:endParaRPr lang="en-US"/>
        </a:p>
      </dgm:t>
    </dgm:pt>
    <dgm:pt modelId="{9DF36A79-87CF-4292-A9A7-CE9DFA7F575D}">
      <dgm:prSet/>
      <dgm:spPr/>
      <dgm:t>
        <a:bodyPr/>
        <a:lstStyle/>
        <a:p>
          <a:r>
            <a:rPr lang="en-US"/>
            <a:t>Michael Palmer- Novels</a:t>
          </a:r>
        </a:p>
      </dgm:t>
    </dgm:pt>
    <dgm:pt modelId="{99BA35B2-98A9-478E-8661-05CFA633D68B}" type="parTrans" cxnId="{100DE764-ED04-4853-B812-DCA5021EAA32}">
      <dgm:prSet/>
      <dgm:spPr/>
      <dgm:t>
        <a:bodyPr/>
        <a:lstStyle/>
        <a:p>
          <a:endParaRPr lang="en-US"/>
        </a:p>
      </dgm:t>
    </dgm:pt>
    <dgm:pt modelId="{E7CAF846-FBF0-4F40-A241-BE6DB0FCDA8B}" type="sibTrans" cxnId="{100DE764-ED04-4853-B812-DCA5021EAA32}">
      <dgm:prSet/>
      <dgm:spPr/>
      <dgm:t>
        <a:bodyPr/>
        <a:lstStyle/>
        <a:p>
          <a:endParaRPr lang="en-US"/>
        </a:p>
      </dgm:t>
    </dgm:pt>
    <dgm:pt modelId="{99314BCC-385F-48CE-84D4-3A5914BC7557}">
      <dgm:prSet/>
      <dgm:spPr/>
      <dgm:t>
        <a:bodyPr/>
        <a:lstStyle/>
        <a:p>
          <a:r>
            <a:rPr lang="en-US"/>
            <a:t>Abraham Verghese- Memoir</a:t>
          </a:r>
        </a:p>
      </dgm:t>
    </dgm:pt>
    <dgm:pt modelId="{ABA9661B-F7C7-4303-92D8-BFAB7B59889D}" type="parTrans" cxnId="{59BBB80F-5E33-48A6-8CE3-0C687F3A8E93}">
      <dgm:prSet/>
      <dgm:spPr/>
      <dgm:t>
        <a:bodyPr/>
        <a:lstStyle/>
        <a:p>
          <a:endParaRPr lang="en-US"/>
        </a:p>
      </dgm:t>
    </dgm:pt>
    <dgm:pt modelId="{97A2F29A-8A70-4020-8A2C-20782BA3F865}" type="sibTrans" cxnId="{59BBB80F-5E33-48A6-8CE3-0C687F3A8E93}">
      <dgm:prSet/>
      <dgm:spPr/>
      <dgm:t>
        <a:bodyPr/>
        <a:lstStyle/>
        <a:p>
          <a:endParaRPr lang="en-US"/>
        </a:p>
      </dgm:t>
    </dgm:pt>
    <dgm:pt modelId="{C9063CE8-FE10-4F92-9477-446C97EBB0B3}">
      <dgm:prSet/>
      <dgm:spPr/>
      <dgm:t>
        <a:bodyPr/>
        <a:lstStyle/>
        <a:p>
          <a:r>
            <a:rPr lang="en-US"/>
            <a:t>Rafael Campo- poetry</a:t>
          </a:r>
        </a:p>
      </dgm:t>
    </dgm:pt>
    <dgm:pt modelId="{CD3A0405-1D68-403F-9C46-65B16E9F205F}" type="parTrans" cxnId="{D49BE64F-5540-4A12-9FE2-593E9CCD8232}">
      <dgm:prSet/>
      <dgm:spPr/>
      <dgm:t>
        <a:bodyPr/>
        <a:lstStyle/>
        <a:p>
          <a:endParaRPr lang="en-US"/>
        </a:p>
      </dgm:t>
    </dgm:pt>
    <dgm:pt modelId="{3773F055-050A-4B9D-A149-165122F190FD}" type="sibTrans" cxnId="{D49BE64F-5540-4A12-9FE2-593E9CCD8232}">
      <dgm:prSet/>
      <dgm:spPr/>
      <dgm:t>
        <a:bodyPr/>
        <a:lstStyle/>
        <a:p>
          <a:endParaRPr lang="en-US"/>
        </a:p>
      </dgm:t>
    </dgm:pt>
    <dgm:pt modelId="{4ADA4D8B-98FF-4BC8-B089-CD7DA6C47D70}">
      <dgm:prSet/>
      <dgm:spPr/>
      <dgm:t>
        <a:bodyPr/>
        <a:lstStyle/>
        <a:p>
          <a:r>
            <a:rPr lang="en-US"/>
            <a:t>This is only a small sample- some great doctors are also great writers</a:t>
          </a:r>
        </a:p>
      </dgm:t>
    </dgm:pt>
    <dgm:pt modelId="{1629E6E6-CBCA-49DE-8A1C-F3BC2A2AEB5F}" type="parTrans" cxnId="{8F8EB1EA-4D9B-4E10-BFC3-28A60601EFB9}">
      <dgm:prSet/>
      <dgm:spPr/>
      <dgm:t>
        <a:bodyPr/>
        <a:lstStyle/>
        <a:p>
          <a:endParaRPr lang="en-US"/>
        </a:p>
      </dgm:t>
    </dgm:pt>
    <dgm:pt modelId="{CD5F897D-9570-4AFF-9041-2B03ACEA027B}" type="sibTrans" cxnId="{8F8EB1EA-4D9B-4E10-BFC3-28A60601EFB9}">
      <dgm:prSet/>
      <dgm:spPr/>
      <dgm:t>
        <a:bodyPr/>
        <a:lstStyle/>
        <a:p>
          <a:endParaRPr lang="en-US"/>
        </a:p>
      </dgm:t>
    </dgm:pt>
    <dgm:pt modelId="{96ACFEC7-21DF-B240-A745-56FFFFC036E4}" type="pres">
      <dgm:prSet presAssocID="{E20496F8-26C2-4758-A057-57CFBFE4FF04}" presName="vert0" presStyleCnt="0">
        <dgm:presLayoutVars>
          <dgm:dir/>
          <dgm:animOne val="branch"/>
          <dgm:animLvl val="lvl"/>
        </dgm:presLayoutVars>
      </dgm:prSet>
      <dgm:spPr/>
    </dgm:pt>
    <dgm:pt modelId="{7EE2A6E6-B536-ED42-BA5A-E5F84D7F71C7}" type="pres">
      <dgm:prSet presAssocID="{5C35E64A-FEC2-49A4-A719-02DDC5A46387}" presName="thickLine" presStyleLbl="alignNode1" presStyleIdx="0" presStyleCnt="8"/>
      <dgm:spPr/>
    </dgm:pt>
    <dgm:pt modelId="{F3A4F9E4-6C02-E54D-A4C6-252C966B6715}" type="pres">
      <dgm:prSet presAssocID="{5C35E64A-FEC2-49A4-A719-02DDC5A46387}" presName="horz1" presStyleCnt="0"/>
      <dgm:spPr/>
    </dgm:pt>
    <dgm:pt modelId="{86A1F054-3BEE-DE47-A07A-099B7BC988EA}" type="pres">
      <dgm:prSet presAssocID="{5C35E64A-FEC2-49A4-A719-02DDC5A46387}" presName="tx1" presStyleLbl="revTx" presStyleIdx="0" presStyleCnt="8"/>
      <dgm:spPr/>
    </dgm:pt>
    <dgm:pt modelId="{F36B5568-AD4E-244E-A0FF-A2B1DADB309C}" type="pres">
      <dgm:prSet presAssocID="{5C35E64A-FEC2-49A4-A719-02DDC5A46387}" presName="vert1" presStyleCnt="0"/>
      <dgm:spPr/>
    </dgm:pt>
    <dgm:pt modelId="{F126CF76-4926-1F4A-9813-EF942281B9B4}" type="pres">
      <dgm:prSet presAssocID="{813E2524-587A-4EEA-B25B-906DF37B9243}" presName="thickLine" presStyleLbl="alignNode1" presStyleIdx="1" presStyleCnt="8"/>
      <dgm:spPr/>
    </dgm:pt>
    <dgm:pt modelId="{910B209C-2190-F84C-8D22-896A907AE393}" type="pres">
      <dgm:prSet presAssocID="{813E2524-587A-4EEA-B25B-906DF37B9243}" presName="horz1" presStyleCnt="0"/>
      <dgm:spPr/>
    </dgm:pt>
    <dgm:pt modelId="{39FE976A-9A32-6148-B442-E7E47ABE58DE}" type="pres">
      <dgm:prSet presAssocID="{813E2524-587A-4EEA-B25B-906DF37B9243}" presName="tx1" presStyleLbl="revTx" presStyleIdx="1" presStyleCnt="8"/>
      <dgm:spPr/>
    </dgm:pt>
    <dgm:pt modelId="{118B599A-1C21-8945-BEEF-5B60DA832489}" type="pres">
      <dgm:prSet presAssocID="{813E2524-587A-4EEA-B25B-906DF37B9243}" presName="vert1" presStyleCnt="0"/>
      <dgm:spPr/>
    </dgm:pt>
    <dgm:pt modelId="{C17CB57E-D52F-8748-80B8-EFB395354FF5}" type="pres">
      <dgm:prSet presAssocID="{CD715504-DF9E-4A8A-911A-878E5C030101}" presName="thickLine" presStyleLbl="alignNode1" presStyleIdx="2" presStyleCnt="8"/>
      <dgm:spPr/>
    </dgm:pt>
    <dgm:pt modelId="{5767FBC8-B8E9-8F4A-BD72-3F30961351AC}" type="pres">
      <dgm:prSet presAssocID="{CD715504-DF9E-4A8A-911A-878E5C030101}" presName="horz1" presStyleCnt="0"/>
      <dgm:spPr/>
    </dgm:pt>
    <dgm:pt modelId="{36526FAC-64A0-1C43-8B90-DE4265608E5C}" type="pres">
      <dgm:prSet presAssocID="{CD715504-DF9E-4A8A-911A-878E5C030101}" presName="tx1" presStyleLbl="revTx" presStyleIdx="2" presStyleCnt="8"/>
      <dgm:spPr/>
    </dgm:pt>
    <dgm:pt modelId="{8FFC15BF-4FE5-064D-BC4B-1F239E6282B2}" type="pres">
      <dgm:prSet presAssocID="{CD715504-DF9E-4A8A-911A-878E5C030101}" presName="vert1" presStyleCnt="0"/>
      <dgm:spPr/>
    </dgm:pt>
    <dgm:pt modelId="{B628031E-9929-2246-85A4-1128D2177350}" type="pres">
      <dgm:prSet presAssocID="{0E4241C7-859A-4A9D-8163-486F284A2CED}" presName="thickLine" presStyleLbl="alignNode1" presStyleIdx="3" presStyleCnt="8"/>
      <dgm:spPr/>
    </dgm:pt>
    <dgm:pt modelId="{EEF518DC-CE36-8C47-82C3-30C30AF417B4}" type="pres">
      <dgm:prSet presAssocID="{0E4241C7-859A-4A9D-8163-486F284A2CED}" presName="horz1" presStyleCnt="0"/>
      <dgm:spPr/>
    </dgm:pt>
    <dgm:pt modelId="{CC86BFDD-8CDC-1B47-A8D9-BAD11E2743F3}" type="pres">
      <dgm:prSet presAssocID="{0E4241C7-859A-4A9D-8163-486F284A2CED}" presName="tx1" presStyleLbl="revTx" presStyleIdx="3" presStyleCnt="8"/>
      <dgm:spPr/>
    </dgm:pt>
    <dgm:pt modelId="{976EDB52-3E15-DF47-9250-724E4A88F43D}" type="pres">
      <dgm:prSet presAssocID="{0E4241C7-859A-4A9D-8163-486F284A2CED}" presName="vert1" presStyleCnt="0"/>
      <dgm:spPr/>
    </dgm:pt>
    <dgm:pt modelId="{A217A9DC-BB9F-B346-9CBD-000935E6EE47}" type="pres">
      <dgm:prSet presAssocID="{9DF36A79-87CF-4292-A9A7-CE9DFA7F575D}" presName="thickLine" presStyleLbl="alignNode1" presStyleIdx="4" presStyleCnt="8"/>
      <dgm:spPr/>
    </dgm:pt>
    <dgm:pt modelId="{2C01594E-3A1D-9A42-AE0E-ECD1FDE4B8C8}" type="pres">
      <dgm:prSet presAssocID="{9DF36A79-87CF-4292-A9A7-CE9DFA7F575D}" presName="horz1" presStyleCnt="0"/>
      <dgm:spPr/>
    </dgm:pt>
    <dgm:pt modelId="{6F24B596-9B4F-6F44-A263-6CD538B789E7}" type="pres">
      <dgm:prSet presAssocID="{9DF36A79-87CF-4292-A9A7-CE9DFA7F575D}" presName="tx1" presStyleLbl="revTx" presStyleIdx="4" presStyleCnt="8"/>
      <dgm:spPr/>
    </dgm:pt>
    <dgm:pt modelId="{82875164-268C-3841-B9FE-5CA5049DE6B9}" type="pres">
      <dgm:prSet presAssocID="{9DF36A79-87CF-4292-A9A7-CE9DFA7F575D}" presName="vert1" presStyleCnt="0"/>
      <dgm:spPr/>
    </dgm:pt>
    <dgm:pt modelId="{F782F8D4-84E0-0742-8399-7AB852D8CC50}" type="pres">
      <dgm:prSet presAssocID="{99314BCC-385F-48CE-84D4-3A5914BC7557}" presName="thickLine" presStyleLbl="alignNode1" presStyleIdx="5" presStyleCnt="8"/>
      <dgm:spPr/>
    </dgm:pt>
    <dgm:pt modelId="{5B8E016E-3D25-AA47-AE58-256A26DDB252}" type="pres">
      <dgm:prSet presAssocID="{99314BCC-385F-48CE-84D4-3A5914BC7557}" presName="horz1" presStyleCnt="0"/>
      <dgm:spPr/>
    </dgm:pt>
    <dgm:pt modelId="{BF554C67-4BC8-8B4E-A72D-0BA4D0D4B405}" type="pres">
      <dgm:prSet presAssocID="{99314BCC-385F-48CE-84D4-3A5914BC7557}" presName="tx1" presStyleLbl="revTx" presStyleIdx="5" presStyleCnt="8"/>
      <dgm:spPr/>
    </dgm:pt>
    <dgm:pt modelId="{94918D00-DBEA-7143-BD9E-182F396DFA01}" type="pres">
      <dgm:prSet presAssocID="{99314BCC-385F-48CE-84D4-3A5914BC7557}" presName="vert1" presStyleCnt="0"/>
      <dgm:spPr/>
    </dgm:pt>
    <dgm:pt modelId="{7B5F3197-07BB-C948-BD72-42198A41B969}" type="pres">
      <dgm:prSet presAssocID="{C9063CE8-FE10-4F92-9477-446C97EBB0B3}" presName="thickLine" presStyleLbl="alignNode1" presStyleIdx="6" presStyleCnt="8"/>
      <dgm:spPr/>
    </dgm:pt>
    <dgm:pt modelId="{13CB48D8-34A7-BC47-B988-7B98C822254C}" type="pres">
      <dgm:prSet presAssocID="{C9063CE8-FE10-4F92-9477-446C97EBB0B3}" presName="horz1" presStyleCnt="0"/>
      <dgm:spPr/>
    </dgm:pt>
    <dgm:pt modelId="{2C22CD98-D2B2-F04B-95C4-7CEF61F7C16D}" type="pres">
      <dgm:prSet presAssocID="{C9063CE8-FE10-4F92-9477-446C97EBB0B3}" presName="tx1" presStyleLbl="revTx" presStyleIdx="6" presStyleCnt="8"/>
      <dgm:spPr/>
    </dgm:pt>
    <dgm:pt modelId="{4948B401-F89D-824A-BBA8-F9C2B5AA9248}" type="pres">
      <dgm:prSet presAssocID="{C9063CE8-FE10-4F92-9477-446C97EBB0B3}" presName="vert1" presStyleCnt="0"/>
      <dgm:spPr/>
    </dgm:pt>
    <dgm:pt modelId="{FEEE5DE8-5F5B-D342-BB68-127890AB6CB8}" type="pres">
      <dgm:prSet presAssocID="{4ADA4D8B-98FF-4BC8-B089-CD7DA6C47D70}" presName="thickLine" presStyleLbl="alignNode1" presStyleIdx="7" presStyleCnt="8"/>
      <dgm:spPr/>
    </dgm:pt>
    <dgm:pt modelId="{A1231CDD-D781-0C48-B591-DAB587BE5C19}" type="pres">
      <dgm:prSet presAssocID="{4ADA4D8B-98FF-4BC8-B089-CD7DA6C47D70}" presName="horz1" presStyleCnt="0"/>
      <dgm:spPr/>
    </dgm:pt>
    <dgm:pt modelId="{1F36424E-D06C-7E4E-BEF0-060205AC025F}" type="pres">
      <dgm:prSet presAssocID="{4ADA4D8B-98FF-4BC8-B089-CD7DA6C47D70}" presName="tx1" presStyleLbl="revTx" presStyleIdx="7" presStyleCnt="8"/>
      <dgm:spPr/>
    </dgm:pt>
    <dgm:pt modelId="{72EC81D6-0835-E64F-BB3E-613CA94534E0}" type="pres">
      <dgm:prSet presAssocID="{4ADA4D8B-98FF-4BC8-B089-CD7DA6C47D70}" presName="vert1" presStyleCnt="0"/>
      <dgm:spPr/>
    </dgm:pt>
  </dgm:ptLst>
  <dgm:cxnLst>
    <dgm:cxn modelId="{28B89403-F8C3-F64D-B76D-FBED46151157}" type="presOf" srcId="{0E4241C7-859A-4A9D-8163-486F284A2CED}" destId="{CC86BFDD-8CDC-1B47-A8D9-BAD11E2743F3}" srcOrd="0" destOrd="0" presId="urn:microsoft.com/office/officeart/2008/layout/LinedList"/>
    <dgm:cxn modelId="{59BBB80F-5E33-48A6-8CE3-0C687F3A8E93}" srcId="{E20496F8-26C2-4758-A057-57CFBFE4FF04}" destId="{99314BCC-385F-48CE-84D4-3A5914BC7557}" srcOrd="5" destOrd="0" parTransId="{ABA9661B-F7C7-4303-92D8-BFAB7B59889D}" sibTransId="{97A2F29A-8A70-4020-8A2C-20782BA3F865}"/>
    <dgm:cxn modelId="{CD985031-70E3-4551-A8F4-4C7AC589D023}" srcId="{E20496F8-26C2-4758-A057-57CFBFE4FF04}" destId="{0E4241C7-859A-4A9D-8163-486F284A2CED}" srcOrd="3" destOrd="0" parTransId="{4E63E145-3685-453D-8D10-8967FCC8D8BD}" sibTransId="{AF3443E7-CB74-4302-9FC5-0CDC73ED5AB0}"/>
    <dgm:cxn modelId="{C8A38D31-2191-5C4A-B7DD-E8E6A0F008C7}" type="presOf" srcId="{9DF36A79-87CF-4292-A9A7-CE9DFA7F575D}" destId="{6F24B596-9B4F-6F44-A263-6CD538B789E7}" srcOrd="0" destOrd="0" presId="urn:microsoft.com/office/officeart/2008/layout/LinedList"/>
    <dgm:cxn modelId="{463FF543-D81C-4B72-9C47-B656CA025351}" srcId="{E20496F8-26C2-4758-A057-57CFBFE4FF04}" destId="{CD715504-DF9E-4A8A-911A-878E5C030101}" srcOrd="2" destOrd="0" parTransId="{50F139DF-DBC0-4594-A248-4178A52135FF}" sibTransId="{F11D1A2E-5392-48CD-9525-B958CF2B9C4C}"/>
    <dgm:cxn modelId="{D49BE64F-5540-4A12-9FE2-593E9CCD8232}" srcId="{E20496F8-26C2-4758-A057-57CFBFE4FF04}" destId="{C9063CE8-FE10-4F92-9477-446C97EBB0B3}" srcOrd="6" destOrd="0" parTransId="{CD3A0405-1D68-403F-9C46-65B16E9F205F}" sibTransId="{3773F055-050A-4B9D-A149-165122F190FD}"/>
    <dgm:cxn modelId="{30FBC05B-832A-4C9A-985D-D649021293FC}" srcId="{E20496F8-26C2-4758-A057-57CFBFE4FF04}" destId="{813E2524-587A-4EEA-B25B-906DF37B9243}" srcOrd="1" destOrd="0" parTransId="{95E5FE50-549A-41DB-AED8-CF12AE438E08}" sibTransId="{50804A93-1BBC-4DEA-AEB6-B58B56BD020B}"/>
    <dgm:cxn modelId="{1B37AA5C-C40C-E145-82E4-8EBDA9B851DB}" type="presOf" srcId="{5C35E64A-FEC2-49A4-A719-02DDC5A46387}" destId="{86A1F054-3BEE-DE47-A07A-099B7BC988EA}" srcOrd="0" destOrd="0" presId="urn:microsoft.com/office/officeart/2008/layout/LinedList"/>
    <dgm:cxn modelId="{100DE764-ED04-4853-B812-DCA5021EAA32}" srcId="{E20496F8-26C2-4758-A057-57CFBFE4FF04}" destId="{9DF36A79-87CF-4292-A9A7-CE9DFA7F575D}" srcOrd="4" destOrd="0" parTransId="{99BA35B2-98A9-478E-8661-05CFA633D68B}" sibTransId="{E7CAF846-FBF0-4F40-A241-BE6DB0FCDA8B}"/>
    <dgm:cxn modelId="{5101638E-DD0F-EB41-915D-DEBB2543E79F}" type="presOf" srcId="{CD715504-DF9E-4A8A-911A-878E5C030101}" destId="{36526FAC-64A0-1C43-8B90-DE4265608E5C}" srcOrd="0" destOrd="0" presId="urn:microsoft.com/office/officeart/2008/layout/LinedList"/>
    <dgm:cxn modelId="{6E06E896-2A29-40FC-BD27-0306246FDE9E}" srcId="{E20496F8-26C2-4758-A057-57CFBFE4FF04}" destId="{5C35E64A-FEC2-49A4-A719-02DDC5A46387}" srcOrd="0" destOrd="0" parTransId="{52F05035-3C2C-4621-89C0-C592BD718CAF}" sibTransId="{3A74C7B8-22C4-4C02-B4F3-96D103602804}"/>
    <dgm:cxn modelId="{2AE103B8-36CD-CC4D-9669-C43A4BA0A7D5}" type="presOf" srcId="{E20496F8-26C2-4758-A057-57CFBFE4FF04}" destId="{96ACFEC7-21DF-B240-A745-56FFFFC036E4}" srcOrd="0" destOrd="0" presId="urn:microsoft.com/office/officeart/2008/layout/LinedList"/>
    <dgm:cxn modelId="{EE7300B9-DD3F-D84D-B253-AB3758DF3683}" type="presOf" srcId="{813E2524-587A-4EEA-B25B-906DF37B9243}" destId="{39FE976A-9A32-6148-B442-E7E47ABE58DE}" srcOrd="0" destOrd="0" presId="urn:microsoft.com/office/officeart/2008/layout/LinedList"/>
    <dgm:cxn modelId="{D93C31C2-1659-404C-8CCE-3A5CE31856B3}" type="presOf" srcId="{C9063CE8-FE10-4F92-9477-446C97EBB0B3}" destId="{2C22CD98-D2B2-F04B-95C4-7CEF61F7C16D}" srcOrd="0" destOrd="0" presId="urn:microsoft.com/office/officeart/2008/layout/LinedList"/>
    <dgm:cxn modelId="{E46710C9-4C8C-524A-B7F3-25727CF2B680}" type="presOf" srcId="{99314BCC-385F-48CE-84D4-3A5914BC7557}" destId="{BF554C67-4BC8-8B4E-A72D-0BA4D0D4B405}" srcOrd="0" destOrd="0" presId="urn:microsoft.com/office/officeart/2008/layout/LinedList"/>
    <dgm:cxn modelId="{E24C41E6-2D8B-EC42-8F3A-86D7E40C59F2}" type="presOf" srcId="{4ADA4D8B-98FF-4BC8-B089-CD7DA6C47D70}" destId="{1F36424E-D06C-7E4E-BEF0-060205AC025F}" srcOrd="0" destOrd="0" presId="urn:microsoft.com/office/officeart/2008/layout/LinedList"/>
    <dgm:cxn modelId="{8F8EB1EA-4D9B-4E10-BFC3-28A60601EFB9}" srcId="{E20496F8-26C2-4758-A057-57CFBFE4FF04}" destId="{4ADA4D8B-98FF-4BC8-B089-CD7DA6C47D70}" srcOrd="7" destOrd="0" parTransId="{1629E6E6-CBCA-49DE-8A1C-F3BC2A2AEB5F}" sibTransId="{CD5F897D-9570-4AFF-9041-2B03ACEA027B}"/>
    <dgm:cxn modelId="{DE110604-8318-D046-8B0E-F6C7C9249D7F}" type="presParOf" srcId="{96ACFEC7-21DF-B240-A745-56FFFFC036E4}" destId="{7EE2A6E6-B536-ED42-BA5A-E5F84D7F71C7}" srcOrd="0" destOrd="0" presId="urn:microsoft.com/office/officeart/2008/layout/LinedList"/>
    <dgm:cxn modelId="{3B32F9ED-EE9E-D448-80A5-25B8AB9AAB82}" type="presParOf" srcId="{96ACFEC7-21DF-B240-A745-56FFFFC036E4}" destId="{F3A4F9E4-6C02-E54D-A4C6-252C966B6715}" srcOrd="1" destOrd="0" presId="urn:microsoft.com/office/officeart/2008/layout/LinedList"/>
    <dgm:cxn modelId="{7EDBDD5E-4E7D-AE48-85A9-9BEA4B6D7A78}" type="presParOf" srcId="{F3A4F9E4-6C02-E54D-A4C6-252C966B6715}" destId="{86A1F054-3BEE-DE47-A07A-099B7BC988EA}" srcOrd="0" destOrd="0" presId="urn:microsoft.com/office/officeart/2008/layout/LinedList"/>
    <dgm:cxn modelId="{D2BD74E8-9EAE-2F46-B1D3-6D5A772CD294}" type="presParOf" srcId="{F3A4F9E4-6C02-E54D-A4C6-252C966B6715}" destId="{F36B5568-AD4E-244E-A0FF-A2B1DADB309C}" srcOrd="1" destOrd="0" presId="urn:microsoft.com/office/officeart/2008/layout/LinedList"/>
    <dgm:cxn modelId="{D93C14AA-C26C-3349-ABCD-9E4AD21157BE}" type="presParOf" srcId="{96ACFEC7-21DF-B240-A745-56FFFFC036E4}" destId="{F126CF76-4926-1F4A-9813-EF942281B9B4}" srcOrd="2" destOrd="0" presId="urn:microsoft.com/office/officeart/2008/layout/LinedList"/>
    <dgm:cxn modelId="{84525E4C-7B93-574C-B537-AEF642E5A8AA}" type="presParOf" srcId="{96ACFEC7-21DF-B240-A745-56FFFFC036E4}" destId="{910B209C-2190-F84C-8D22-896A907AE393}" srcOrd="3" destOrd="0" presId="urn:microsoft.com/office/officeart/2008/layout/LinedList"/>
    <dgm:cxn modelId="{663F507F-FA1C-6949-A017-1780ADD41308}" type="presParOf" srcId="{910B209C-2190-F84C-8D22-896A907AE393}" destId="{39FE976A-9A32-6148-B442-E7E47ABE58DE}" srcOrd="0" destOrd="0" presId="urn:microsoft.com/office/officeart/2008/layout/LinedList"/>
    <dgm:cxn modelId="{8247CF82-8645-FE45-BC16-B4343E1F90BA}" type="presParOf" srcId="{910B209C-2190-F84C-8D22-896A907AE393}" destId="{118B599A-1C21-8945-BEEF-5B60DA832489}" srcOrd="1" destOrd="0" presId="urn:microsoft.com/office/officeart/2008/layout/LinedList"/>
    <dgm:cxn modelId="{6AD2868A-DEE0-C741-B966-8381688B09AE}" type="presParOf" srcId="{96ACFEC7-21DF-B240-A745-56FFFFC036E4}" destId="{C17CB57E-D52F-8748-80B8-EFB395354FF5}" srcOrd="4" destOrd="0" presId="urn:microsoft.com/office/officeart/2008/layout/LinedList"/>
    <dgm:cxn modelId="{48F943D5-0031-F94B-B2A8-7AF6E39867F0}" type="presParOf" srcId="{96ACFEC7-21DF-B240-A745-56FFFFC036E4}" destId="{5767FBC8-B8E9-8F4A-BD72-3F30961351AC}" srcOrd="5" destOrd="0" presId="urn:microsoft.com/office/officeart/2008/layout/LinedList"/>
    <dgm:cxn modelId="{B871193E-6795-0947-8902-AAD0FBCE55B5}" type="presParOf" srcId="{5767FBC8-B8E9-8F4A-BD72-3F30961351AC}" destId="{36526FAC-64A0-1C43-8B90-DE4265608E5C}" srcOrd="0" destOrd="0" presId="urn:microsoft.com/office/officeart/2008/layout/LinedList"/>
    <dgm:cxn modelId="{D29571CE-0E3E-1D47-BACB-2FD297D6199B}" type="presParOf" srcId="{5767FBC8-B8E9-8F4A-BD72-3F30961351AC}" destId="{8FFC15BF-4FE5-064D-BC4B-1F239E6282B2}" srcOrd="1" destOrd="0" presId="urn:microsoft.com/office/officeart/2008/layout/LinedList"/>
    <dgm:cxn modelId="{976E1415-84C7-FB42-B620-736579E36D62}" type="presParOf" srcId="{96ACFEC7-21DF-B240-A745-56FFFFC036E4}" destId="{B628031E-9929-2246-85A4-1128D2177350}" srcOrd="6" destOrd="0" presId="urn:microsoft.com/office/officeart/2008/layout/LinedList"/>
    <dgm:cxn modelId="{0ADDE12A-693A-7C43-961A-4EA5FA0A9D9B}" type="presParOf" srcId="{96ACFEC7-21DF-B240-A745-56FFFFC036E4}" destId="{EEF518DC-CE36-8C47-82C3-30C30AF417B4}" srcOrd="7" destOrd="0" presId="urn:microsoft.com/office/officeart/2008/layout/LinedList"/>
    <dgm:cxn modelId="{65708611-1B66-E74F-98C8-F5B031339686}" type="presParOf" srcId="{EEF518DC-CE36-8C47-82C3-30C30AF417B4}" destId="{CC86BFDD-8CDC-1B47-A8D9-BAD11E2743F3}" srcOrd="0" destOrd="0" presId="urn:microsoft.com/office/officeart/2008/layout/LinedList"/>
    <dgm:cxn modelId="{438267F3-1FD2-EA44-8676-6FC83CC32121}" type="presParOf" srcId="{EEF518DC-CE36-8C47-82C3-30C30AF417B4}" destId="{976EDB52-3E15-DF47-9250-724E4A88F43D}" srcOrd="1" destOrd="0" presId="urn:microsoft.com/office/officeart/2008/layout/LinedList"/>
    <dgm:cxn modelId="{34C17C5D-0BF2-1D4E-88B0-AC9C94B81E6E}" type="presParOf" srcId="{96ACFEC7-21DF-B240-A745-56FFFFC036E4}" destId="{A217A9DC-BB9F-B346-9CBD-000935E6EE47}" srcOrd="8" destOrd="0" presId="urn:microsoft.com/office/officeart/2008/layout/LinedList"/>
    <dgm:cxn modelId="{8A71CBDE-21E0-074F-8F29-F74858829994}" type="presParOf" srcId="{96ACFEC7-21DF-B240-A745-56FFFFC036E4}" destId="{2C01594E-3A1D-9A42-AE0E-ECD1FDE4B8C8}" srcOrd="9" destOrd="0" presId="urn:microsoft.com/office/officeart/2008/layout/LinedList"/>
    <dgm:cxn modelId="{1A79C966-C88C-4F47-AFCF-F04953C7E919}" type="presParOf" srcId="{2C01594E-3A1D-9A42-AE0E-ECD1FDE4B8C8}" destId="{6F24B596-9B4F-6F44-A263-6CD538B789E7}" srcOrd="0" destOrd="0" presId="urn:microsoft.com/office/officeart/2008/layout/LinedList"/>
    <dgm:cxn modelId="{E37B3158-7490-F145-BB08-5EFDDFFEF375}" type="presParOf" srcId="{2C01594E-3A1D-9A42-AE0E-ECD1FDE4B8C8}" destId="{82875164-268C-3841-B9FE-5CA5049DE6B9}" srcOrd="1" destOrd="0" presId="urn:microsoft.com/office/officeart/2008/layout/LinedList"/>
    <dgm:cxn modelId="{B21E44C3-D3F0-D04C-B1DC-C97C68C80B3B}" type="presParOf" srcId="{96ACFEC7-21DF-B240-A745-56FFFFC036E4}" destId="{F782F8D4-84E0-0742-8399-7AB852D8CC50}" srcOrd="10" destOrd="0" presId="urn:microsoft.com/office/officeart/2008/layout/LinedList"/>
    <dgm:cxn modelId="{DFE236C1-9826-2344-945C-13637BF0ACDA}" type="presParOf" srcId="{96ACFEC7-21DF-B240-A745-56FFFFC036E4}" destId="{5B8E016E-3D25-AA47-AE58-256A26DDB252}" srcOrd="11" destOrd="0" presId="urn:microsoft.com/office/officeart/2008/layout/LinedList"/>
    <dgm:cxn modelId="{B314A775-51FC-5449-B09F-B2FBC6972517}" type="presParOf" srcId="{5B8E016E-3D25-AA47-AE58-256A26DDB252}" destId="{BF554C67-4BC8-8B4E-A72D-0BA4D0D4B405}" srcOrd="0" destOrd="0" presId="urn:microsoft.com/office/officeart/2008/layout/LinedList"/>
    <dgm:cxn modelId="{D448D601-2334-0F47-8E0D-DC2C956C4FF1}" type="presParOf" srcId="{5B8E016E-3D25-AA47-AE58-256A26DDB252}" destId="{94918D00-DBEA-7143-BD9E-182F396DFA01}" srcOrd="1" destOrd="0" presId="urn:microsoft.com/office/officeart/2008/layout/LinedList"/>
    <dgm:cxn modelId="{C8D23715-3DB9-8B4B-A48C-FEDEF98C0C80}" type="presParOf" srcId="{96ACFEC7-21DF-B240-A745-56FFFFC036E4}" destId="{7B5F3197-07BB-C948-BD72-42198A41B969}" srcOrd="12" destOrd="0" presId="urn:microsoft.com/office/officeart/2008/layout/LinedList"/>
    <dgm:cxn modelId="{CB3E1FED-C38F-8C48-BD85-1BAB2B0BB791}" type="presParOf" srcId="{96ACFEC7-21DF-B240-A745-56FFFFC036E4}" destId="{13CB48D8-34A7-BC47-B988-7B98C822254C}" srcOrd="13" destOrd="0" presId="urn:microsoft.com/office/officeart/2008/layout/LinedList"/>
    <dgm:cxn modelId="{A020A7B1-A3AE-0546-89F7-B157194C46A1}" type="presParOf" srcId="{13CB48D8-34A7-BC47-B988-7B98C822254C}" destId="{2C22CD98-D2B2-F04B-95C4-7CEF61F7C16D}" srcOrd="0" destOrd="0" presId="urn:microsoft.com/office/officeart/2008/layout/LinedList"/>
    <dgm:cxn modelId="{D432D3CB-834F-524C-A1BE-1E25D7EB7F32}" type="presParOf" srcId="{13CB48D8-34A7-BC47-B988-7B98C822254C}" destId="{4948B401-F89D-824A-BBA8-F9C2B5AA9248}" srcOrd="1" destOrd="0" presId="urn:microsoft.com/office/officeart/2008/layout/LinedList"/>
    <dgm:cxn modelId="{58D269E6-D564-8449-A5FF-F6D42E281B44}" type="presParOf" srcId="{96ACFEC7-21DF-B240-A745-56FFFFC036E4}" destId="{FEEE5DE8-5F5B-D342-BB68-127890AB6CB8}" srcOrd="14" destOrd="0" presId="urn:microsoft.com/office/officeart/2008/layout/LinedList"/>
    <dgm:cxn modelId="{32BD84C2-9716-5943-B3F0-75261BC467B2}" type="presParOf" srcId="{96ACFEC7-21DF-B240-A745-56FFFFC036E4}" destId="{A1231CDD-D781-0C48-B591-DAB587BE5C19}" srcOrd="15" destOrd="0" presId="urn:microsoft.com/office/officeart/2008/layout/LinedList"/>
    <dgm:cxn modelId="{44EEB870-B299-214C-89C6-C93914DD14D9}" type="presParOf" srcId="{A1231CDD-D781-0C48-B591-DAB587BE5C19}" destId="{1F36424E-D06C-7E4E-BEF0-060205AC025F}" srcOrd="0" destOrd="0" presId="urn:microsoft.com/office/officeart/2008/layout/LinedList"/>
    <dgm:cxn modelId="{5309A41A-7B73-054C-A59F-01E3A1517394}" type="presParOf" srcId="{A1231CDD-D781-0C48-B591-DAB587BE5C19}" destId="{72EC81D6-0835-E64F-BB3E-613CA94534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57BA46-86D8-429F-83B6-A8ED378636F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E48261D-B207-47BD-9D27-86C7969B440F}">
      <dgm:prSet/>
      <dgm:spPr/>
      <dgm:t>
        <a:bodyPr/>
        <a:lstStyle/>
        <a:p>
          <a:r>
            <a:rPr lang="en-US" b="1" dirty="0"/>
            <a:t>‘There is power in written expression and the personal sharing of one’s story. Writing shows promise not only as a therapeutic tool during intervention, but as an ongoing avocational activity with many personal and health benefits.’  </a:t>
          </a:r>
          <a:r>
            <a:rPr lang="en-US" dirty="0" err="1"/>
            <a:t>Haertl</a:t>
          </a:r>
          <a:r>
            <a:rPr lang="en-US" dirty="0"/>
            <a:t>, K and </a:t>
          </a:r>
          <a:r>
            <a:rPr lang="en-US" dirty="0" err="1"/>
            <a:t>Ero</a:t>
          </a:r>
          <a:r>
            <a:rPr lang="en-US" dirty="0"/>
            <a:t>-Phillips, A, 2019</a:t>
          </a:r>
        </a:p>
      </dgm:t>
    </dgm:pt>
    <dgm:pt modelId="{3B72303E-BC9F-42DD-BF25-0885832D1818}" type="parTrans" cxnId="{207F4FA4-9EE9-4E2D-B48C-D00D3684902F}">
      <dgm:prSet/>
      <dgm:spPr/>
      <dgm:t>
        <a:bodyPr/>
        <a:lstStyle/>
        <a:p>
          <a:endParaRPr lang="en-US"/>
        </a:p>
      </dgm:t>
    </dgm:pt>
    <dgm:pt modelId="{3FA8A87A-204E-48FD-BB36-2C41CFCF832F}" type="sibTrans" cxnId="{207F4FA4-9EE9-4E2D-B48C-D00D3684902F}">
      <dgm:prSet/>
      <dgm:spPr/>
      <dgm:t>
        <a:bodyPr/>
        <a:lstStyle/>
        <a:p>
          <a:endParaRPr lang="en-US"/>
        </a:p>
      </dgm:t>
    </dgm:pt>
    <dgm:pt modelId="{F2F39F53-0D79-462E-B1E0-D561C5259B4D}">
      <dgm:prSet/>
      <dgm:spPr/>
      <dgm:t>
        <a:bodyPr/>
        <a:lstStyle/>
        <a:p>
          <a:r>
            <a:rPr lang="en-US"/>
            <a:t>‘</a:t>
          </a:r>
          <a:r>
            <a:rPr lang="en-US" b="1"/>
            <a:t>expressive writing can improve regulation of emotion-related experience, physiological responses, and behaviors, which, in turn, can enhance physical and mental health outcomes. The authors argue that expressive writing can facilitate adjustment to stressors through emotion regulation</a:t>
          </a:r>
          <a:r>
            <a:rPr lang="en-US"/>
            <a:t>’                     Lepore, S., et.al., 2002</a:t>
          </a:r>
        </a:p>
      </dgm:t>
    </dgm:pt>
    <dgm:pt modelId="{A9B33C0F-9AF8-4A3B-95CB-D6D537FAF0EB}" type="parTrans" cxnId="{DF9A179F-5ABD-4257-9FD9-5ED87F838AFA}">
      <dgm:prSet/>
      <dgm:spPr/>
      <dgm:t>
        <a:bodyPr/>
        <a:lstStyle/>
        <a:p>
          <a:endParaRPr lang="en-US"/>
        </a:p>
      </dgm:t>
    </dgm:pt>
    <dgm:pt modelId="{E999F299-D81F-47CA-89E6-DB1D729367C9}" type="sibTrans" cxnId="{DF9A179F-5ABD-4257-9FD9-5ED87F838AFA}">
      <dgm:prSet/>
      <dgm:spPr/>
      <dgm:t>
        <a:bodyPr/>
        <a:lstStyle/>
        <a:p>
          <a:endParaRPr lang="en-US"/>
        </a:p>
      </dgm:t>
    </dgm:pt>
    <dgm:pt modelId="{1D5897C9-92A8-6340-9A7F-C75B8809F315}" type="pres">
      <dgm:prSet presAssocID="{9C57BA46-86D8-429F-83B6-A8ED378636FC}" presName="linear" presStyleCnt="0">
        <dgm:presLayoutVars>
          <dgm:animLvl val="lvl"/>
          <dgm:resizeHandles val="exact"/>
        </dgm:presLayoutVars>
      </dgm:prSet>
      <dgm:spPr/>
    </dgm:pt>
    <dgm:pt modelId="{6DDEFAE3-F11F-A54D-A07B-ED6043F4F50B}" type="pres">
      <dgm:prSet presAssocID="{7E48261D-B207-47BD-9D27-86C7969B440F}" presName="parentText" presStyleLbl="node1" presStyleIdx="0" presStyleCnt="2">
        <dgm:presLayoutVars>
          <dgm:chMax val="0"/>
          <dgm:bulletEnabled val="1"/>
        </dgm:presLayoutVars>
      </dgm:prSet>
      <dgm:spPr/>
    </dgm:pt>
    <dgm:pt modelId="{ED4BD46B-C0D8-2945-90BD-82F42C0AFB6D}" type="pres">
      <dgm:prSet presAssocID="{3FA8A87A-204E-48FD-BB36-2C41CFCF832F}" presName="spacer" presStyleCnt="0"/>
      <dgm:spPr/>
    </dgm:pt>
    <dgm:pt modelId="{024379DB-5BBA-6E48-AC5B-8ABE606D2C93}" type="pres">
      <dgm:prSet presAssocID="{F2F39F53-0D79-462E-B1E0-D561C5259B4D}" presName="parentText" presStyleLbl="node1" presStyleIdx="1" presStyleCnt="2">
        <dgm:presLayoutVars>
          <dgm:chMax val="0"/>
          <dgm:bulletEnabled val="1"/>
        </dgm:presLayoutVars>
      </dgm:prSet>
      <dgm:spPr/>
    </dgm:pt>
  </dgm:ptLst>
  <dgm:cxnLst>
    <dgm:cxn modelId="{7BECE812-F8E0-0A42-86FD-656A86ABC6C8}" type="presOf" srcId="{7E48261D-B207-47BD-9D27-86C7969B440F}" destId="{6DDEFAE3-F11F-A54D-A07B-ED6043F4F50B}" srcOrd="0" destOrd="0" presId="urn:microsoft.com/office/officeart/2005/8/layout/vList2"/>
    <dgm:cxn modelId="{82262577-D2F2-A244-AFF0-FFA8B006B40F}" type="presOf" srcId="{9C57BA46-86D8-429F-83B6-A8ED378636FC}" destId="{1D5897C9-92A8-6340-9A7F-C75B8809F315}" srcOrd="0" destOrd="0" presId="urn:microsoft.com/office/officeart/2005/8/layout/vList2"/>
    <dgm:cxn modelId="{DF9A179F-5ABD-4257-9FD9-5ED87F838AFA}" srcId="{9C57BA46-86D8-429F-83B6-A8ED378636FC}" destId="{F2F39F53-0D79-462E-B1E0-D561C5259B4D}" srcOrd="1" destOrd="0" parTransId="{A9B33C0F-9AF8-4A3B-95CB-D6D537FAF0EB}" sibTransId="{E999F299-D81F-47CA-89E6-DB1D729367C9}"/>
    <dgm:cxn modelId="{207F4FA4-9EE9-4E2D-B48C-D00D3684902F}" srcId="{9C57BA46-86D8-429F-83B6-A8ED378636FC}" destId="{7E48261D-B207-47BD-9D27-86C7969B440F}" srcOrd="0" destOrd="0" parTransId="{3B72303E-BC9F-42DD-BF25-0885832D1818}" sibTransId="{3FA8A87A-204E-48FD-BB36-2C41CFCF832F}"/>
    <dgm:cxn modelId="{78A874AD-8AA9-F443-B58A-AABB94E2BED5}" type="presOf" srcId="{F2F39F53-0D79-462E-B1E0-D561C5259B4D}" destId="{024379DB-5BBA-6E48-AC5B-8ABE606D2C93}" srcOrd="0" destOrd="0" presId="urn:microsoft.com/office/officeart/2005/8/layout/vList2"/>
    <dgm:cxn modelId="{6E58241C-BC12-9944-A83A-91B53AF4951B}" type="presParOf" srcId="{1D5897C9-92A8-6340-9A7F-C75B8809F315}" destId="{6DDEFAE3-F11F-A54D-A07B-ED6043F4F50B}" srcOrd="0" destOrd="0" presId="urn:microsoft.com/office/officeart/2005/8/layout/vList2"/>
    <dgm:cxn modelId="{421625BE-939A-E946-A7F3-B5865270CEC2}" type="presParOf" srcId="{1D5897C9-92A8-6340-9A7F-C75B8809F315}" destId="{ED4BD46B-C0D8-2945-90BD-82F42C0AFB6D}" srcOrd="1" destOrd="0" presId="urn:microsoft.com/office/officeart/2005/8/layout/vList2"/>
    <dgm:cxn modelId="{27E3A8C5-37C1-4C4F-95EC-3B1128467C9C}" type="presParOf" srcId="{1D5897C9-92A8-6340-9A7F-C75B8809F315}" destId="{024379DB-5BBA-6E48-AC5B-8ABE606D2C9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1A2514-74B8-4A2F-8352-A38251C86E5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183BA19-F5FE-4D97-9745-56D63FCF9513}">
      <dgm:prSet/>
      <dgm:spPr/>
      <dgm:t>
        <a:bodyPr/>
        <a:lstStyle/>
        <a:p>
          <a:r>
            <a:rPr lang="en-US"/>
            <a:t>James Pennebaker’s Expressive Writing Paradigm 1980’s</a:t>
          </a:r>
        </a:p>
      </dgm:t>
    </dgm:pt>
    <dgm:pt modelId="{E09763FB-6D4F-479D-BABC-949462FF4D9B}" type="parTrans" cxnId="{ED27BE89-C617-4205-B3ED-AE6E22C80869}">
      <dgm:prSet/>
      <dgm:spPr/>
      <dgm:t>
        <a:bodyPr/>
        <a:lstStyle/>
        <a:p>
          <a:endParaRPr lang="en-US"/>
        </a:p>
      </dgm:t>
    </dgm:pt>
    <dgm:pt modelId="{38971F4C-E774-46A6-8806-81B1B49A8C23}" type="sibTrans" cxnId="{ED27BE89-C617-4205-B3ED-AE6E22C80869}">
      <dgm:prSet/>
      <dgm:spPr/>
      <dgm:t>
        <a:bodyPr/>
        <a:lstStyle/>
        <a:p>
          <a:endParaRPr lang="en-US"/>
        </a:p>
      </dgm:t>
    </dgm:pt>
    <dgm:pt modelId="{062FF7BB-479A-40F6-B956-CC110AA79C73}">
      <dgm:prSet/>
      <dgm:spPr/>
      <dgm:t>
        <a:bodyPr/>
        <a:lstStyle/>
        <a:p>
          <a:r>
            <a:rPr lang="en-US"/>
            <a:t>Write about trauma, stress, emotion</a:t>
          </a:r>
        </a:p>
      </dgm:t>
    </dgm:pt>
    <dgm:pt modelId="{C92B4394-5068-486D-845B-7C6F7601E125}" type="parTrans" cxnId="{2A78B37B-9E31-49B8-BC0E-F636375DF226}">
      <dgm:prSet/>
      <dgm:spPr/>
      <dgm:t>
        <a:bodyPr/>
        <a:lstStyle/>
        <a:p>
          <a:endParaRPr lang="en-US"/>
        </a:p>
      </dgm:t>
    </dgm:pt>
    <dgm:pt modelId="{6C60B983-468E-491A-A911-9F1DB548DF89}" type="sibTrans" cxnId="{2A78B37B-9E31-49B8-BC0E-F636375DF226}">
      <dgm:prSet/>
      <dgm:spPr/>
      <dgm:t>
        <a:bodyPr/>
        <a:lstStyle/>
        <a:p>
          <a:endParaRPr lang="en-US"/>
        </a:p>
      </dgm:t>
    </dgm:pt>
    <dgm:pt modelId="{910E6041-5A69-4EF0-B606-1F57155E79ED}">
      <dgm:prSet/>
      <dgm:spPr/>
      <dgm:t>
        <a:bodyPr/>
        <a:lstStyle/>
        <a:p>
          <a:r>
            <a:rPr lang="en-US"/>
            <a:t>No convention to follow</a:t>
          </a:r>
        </a:p>
      </dgm:t>
    </dgm:pt>
    <dgm:pt modelId="{04C538AA-933B-45EA-B2E6-846AF461447D}" type="parTrans" cxnId="{D27F59E4-C723-44CE-893A-4BD9DCC90FAB}">
      <dgm:prSet/>
      <dgm:spPr/>
      <dgm:t>
        <a:bodyPr/>
        <a:lstStyle/>
        <a:p>
          <a:endParaRPr lang="en-US"/>
        </a:p>
      </dgm:t>
    </dgm:pt>
    <dgm:pt modelId="{88C66FB4-CD85-4386-918C-F7C13B9D35E2}" type="sibTrans" cxnId="{D27F59E4-C723-44CE-893A-4BD9DCC90FAB}">
      <dgm:prSet/>
      <dgm:spPr/>
      <dgm:t>
        <a:bodyPr/>
        <a:lstStyle/>
        <a:p>
          <a:endParaRPr lang="en-US"/>
        </a:p>
      </dgm:t>
    </dgm:pt>
    <dgm:pt modelId="{3E165B4A-956F-4A96-AE90-7787127973ED}">
      <dgm:prSet/>
      <dgm:spPr/>
      <dgm:t>
        <a:bodyPr/>
        <a:lstStyle/>
        <a:p>
          <a:r>
            <a:rPr lang="en-US"/>
            <a:t>Mental and Physical Health Benefits:  Longterm Benefit from Short term writing</a:t>
          </a:r>
        </a:p>
      </dgm:t>
    </dgm:pt>
    <dgm:pt modelId="{95D2BCD1-F486-4B3E-8BDB-1D51C2E30D42}" type="parTrans" cxnId="{A4FD361A-F3D4-49DB-9AB8-79DCB8472FA7}">
      <dgm:prSet/>
      <dgm:spPr/>
      <dgm:t>
        <a:bodyPr/>
        <a:lstStyle/>
        <a:p>
          <a:endParaRPr lang="en-US"/>
        </a:p>
      </dgm:t>
    </dgm:pt>
    <dgm:pt modelId="{F26C62D4-46A3-4194-8854-D74C6C903E89}" type="sibTrans" cxnId="{A4FD361A-F3D4-49DB-9AB8-79DCB8472FA7}">
      <dgm:prSet/>
      <dgm:spPr/>
      <dgm:t>
        <a:bodyPr/>
        <a:lstStyle/>
        <a:p>
          <a:endParaRPr lang="en-US"/>
        </a:p>
      </dgm:t>
    </dgm:pt>
    <dgm:pt modelId="{73E70385-9E04-7247-9421-3616C120D5E5}" type="pres">
      <dgm:prSet presAssocID="{421A2514-74B8-4A2F-8352-A38251C86E5F}" presName="linear" presStyleCnt="0">
        <dgm:presLayoutVars>
          <dgm:animLvl val="lvl"/>
          <dgm:resizeHandles val="exact"/>
        </dgm:presLayoutVars>
      </dgm:prSet>
      <dgm:spPr/>
    </dgm:pt>
    <dgm:pt modelId="{B568B692-B64A-0D4D-A5BB-79EB4D3DA34A}" type="pres">
      <dgm:prSet presAssocID="{A183BA19-F5FE-4D97-9745-56D63FCF9513}" presName="parentText" presStyleLbl="node1" presStyleIdx="0" presStyleCnt="4">
        <dgm:presLayoutVars>
          <dgm:chMax val="0"/>
          <dgm:bulletEnabled val="1"/>
        </dgm:presLayoutVars>
      </dgm:prSet>
      <dgm:spPr/>
    </dgm:pt>
    <dgm:pt modelId="{A9A98E91-3F85-8844-AAA8-7AC200679BAE}" type="pres">
      <dgm:prSet presAssocID="{38971F4C-E774-46A6-8806-81B1B49A8C23}" presName="spacer" presStyleCnt="0"/>
      <dgm:spPr/>
    </dgm:pt>
    <dgm:pt modelId="{8C0C6120-FF10-E54B-91B9-F526B82EB2A7}" type="pres">
      <dgm:prSet presAssocID="{062FF7BB-479A-40F6-B956-CC110AA79C73}" presName="parentText" presStyleLbl="node1" presStyleIdx="1" presStyleCnt="4">
        <dgm:presLayoutVars>
          <dgm:chMax val="0"/>
          <dgm:bulletEnabled val="1"/>
        </dgm:presLayoutVars>
      </dgm:prSet>
      <dgm:spPr/>
    </dgm:pt>
    <dgm:pt modelId="{CE4271B8-560F-1E43-9C89-D0997BAEB1E2}" type="pres">
      <dgm:prSet presAssocID="{6C60B983-468E-491A-A911-9F1DB548DF89}" presName="spacer" presStyleCnt="0"/>
      <dgm:spPr/>
    </dgm:pt>
    <dgm:pt modelId="{9D26B8A3-89B1-0840-B120-AB7F8D0B5BEE}" type="pres">
      <dgm:prSet presAssocID="{910E6041-5A69-4EF0-B606-1F57155E79ED}" presName="parentText" presStyleLbl="node1" presStyleIdx="2" presStyleCnt="4">
        <dgm:presLayoutVars>
          <dgm:chMax val="0"/>
          <dgm:bulletEnabled val="1"/>
        </dgm:presLayoutVars>
      </dgm:prSet>
      <dgm:spPr/>
    </dgm:pt>
    <dgm:pt modelId="{88834B89-5413-7F47-A36A-0EBA7855E894}" type="pres">
      <dgm:prSet presAssocID="{88C66FB4-CD85-4386-918C-F7C13B9D35E2}" presName="spacer" presStyleCnt="0"/>
      <dgm:spPr/>
    </dgm:pt>
    <dgm:pt modelId="{78F78F5D-331C-0F4E-820A-19B51341A095}" type="pres">
      <dgm:prSet presAssocID="{3E165B4A-956F-4A96-AE90-7787127973ED}" presName="parentText" presStyleLbl="node1" presStyleIdx="3" presStyleCnt="4">
        <dgm:presLayoutVars>
          <dgm:chMax val="0"/>
          <dgm:bulletEnabled val="1"/>
        </dgm:presLayoutVars>
      </dgm:prSet>
      <dgm:spPr/>
    </dgm:pt>
  </dgm:ptLst>
  <dgm:cxnLst>
    <dgm:cxn modelId="{A4FD361A-F3D4-49DB-9AB8-79DCB8472FA7}" srcId="{421A2514-74B8-4A2F-8352-A38251C86E5F}" destId="{3E165B4A-956F-4A96-AE90-7787127973ED}" srcOrd="3" destOrd="0" parTransId="{95D2BCD1-F486-4B3E-8BDB-1D51C2E30D42}" sibTransId="{F26C62D4-46A3-4194-8854-D74C6C903E89}"/>
    <dgm:cxn modelId="{EE642B36-3967-5A47-ACA4-A2C2A6777C5C}" type="presOf" srcId="{421A2514-74B8-4A2F-8352-A38251C86E5F}" destId="{73E70385-9E04-7247-9421-3616C120D5E5}" srcOrd="0" destOrd="0" presId="urn:microsoft.com/office/officeart/2005/8/layout/vList2"/>
    <dgm:cxn modelId="{B5BAD53B-6DCA-9D4B-9CAD-A6819E7791AF}" type="presOf" srcId="{910E6041-5A69-4EF0-B606-1F57155E79ED}" destId="{9D26B8A3-89B1-0840-B120-AB7F8D0B5BEE}" srcOrd="0" destOrd="0" presId="urn:microsoft.com/office/officeart/2005/8/layout/vList2"/>
    <dgm:cxn modelId="{2A78B37B-9E31-49B8-BC0E-F636375DF226}" srcId="{421A2514-74B8-4A2F-8352-A38251C86E5F}" destId="{062FF7BB-479A-40F6-B956-CC110AA79C73}" srcOrd="1" destOrd="0" parTransId="{C92B4394-5068-486D-845B-7C6F7601E125}" sibTransId="{6C60B983-468E-491A-A911-9F1DB548DF89}"/>
    <dgm:cxn modelId="{ED27BE89-C617-4205-B3ED-AE6E22C80869}" srcId="{421A2514-74B8-4A2F-8352-A38251C86E5F}" destId="{A183BA19-F5FE-4D97-9745-56D63FCF9513}" srcOrd="0" destOrd="0" parTransId="{E09763FB-6D4F-479D-BABC-949462FF4D9B}" sibTransId="{38971F4C-E774-46A6-8806-81B1B49A8C23}"/>
    <dgm:cxn modelId="{74A36CAB-6972-3F4B-A5F6-E22BF7DE54AB}" type="presOf" srcId="{A183BA19-F5FE-4D97-9745-56D63FCF9513}" destId="{B568B692-B64A-0D4D-A5BB-79EB4D3DA34A}" srcOrd="0" destOrd="0" presId="urn:microsoft.com/office/officeart/2005/8/layout/vList2"/>
    <dgm:cxn modelId="{9B570DB4-C619-D14E-B1F7-8320E70D7C03}" type="presOf" srcId="{062FF7BB-479A-40F6-B956-CC110AA79C73}" destId="{8C0C6120-FF10-E54B-91B9-F526B82EB2A7}" srcOrd="0" destOrd="0" presId="urn:microsoft.com/office/officeart/2005/8/layout/vList2"/>
    <dgm:cxn modelId="{E438DEB9-2C24-9B4D-BC58-1ADAFA2E6264}" type="presOf" srcId="{3E165B4A-956F-4A96-AE90-7787127973ED}" destId="{78F78F5D-331C-0F4E-820A-19B51341A095}" srcOrd="0" destOrd="0" presId="urn:microsoft.com/office/officeart/2005/8/layout/vList2"/>
    <dgm:cxn modelId="{D27F59E4-C723-44CE-893A-4BD9DCC90FAB}" srcId="{421A2514-74B8-4A2F-8352-A38251C86E5F}" destId="{910E6041-5A69-4EF0-B606-1F57155E79ED}" srcOrd="2" destOrd="0" parTransId="{04C538AA-933B-45EA-B2E6-846AF461447D}" sibTransId="{88C66FB4-CD85-4386-918C-F7C13B9D35E2}"/>
    <dgm:cxn modelId="{50404897-EFD7-EF41-84E7-572E61CAA5FD}" type="presParOf" srcId="{73E70385-9E04-7247-9421-3616C120D5E5}" destId="{B568B692-B64A-0D4D-A5BB-79EB4D3DA34A}" srcOrd="0" destOrd="0" presId="urn:microsoft.com/office/officeart/2005/8/layout/vList2"/>
    <dgm:cxn modelId="{7A4FA463-534F-AD43-9FA6-F710CDB65080}" type="presParOf" srcId="{73E70385-9E04-7247-9421-3616C120D5E5}" destId="{A9A98E91-3F85-8844-AAA8-7AC200679BAE}" srcOrd="1" destOrd="0" presId="urn:microsoft.com/office/officeart/2005/8/layout/vList2"/>
    <dgm:cxn modelId="{3C5DB364-E020-C145-9E71-6B8A93E95AAC}" type="presParOf" srcId="{73E70385-9E04-7247-9421-3616C120D5E5}" destId="{8C0C6120-FF10-E54B-91B9-F526B82EB2A7}" srcOrd="2" destOrd="0" presId="urn:microsoft.com/office/officeart/2005/8/layout/vList2"/>
    <dgm:cxn modelId="{8003ECBA-CC80-FE42-AE8E-2D8A9CB55075}" type="presParOf" srcId="{73E70385-9E04-7247-9421-3616C120D5E5}" destId="{CE4271B8-560F-1E43-9C89-D0997BAEB1E2}" srcOrd="3" destOrd="0" presId="urn:microsoft.com/office/officeart/2005/8/layout/vList2"/>
    <dgm:cxn modelId="{80329B03-89CE-8443-96D3-3915DCA9C186}" type="presParOf" srcId="{73E70385-9E04-7247-9421-3616C120D5E5}" destId="{9D26B8A3-89B1-0840-B120-AB7F8D0B5BEE}" srcOrd="4" destOrd="0" presId="urn:microsoft.com/office/officeart/2005/8/layout/vList2"/>
    <dgm:cxn modelId="{D0D0C5CE-60E4-3443-B295-A2563CEE4B6B}" type="presParOf" srcId="{73E70385-9E04-7247-9421-3616C120D5E5}" destId="{88834B89-5413-7F47-A36A-0EBA7855E894}" srcOrd="5" destOrd="0" presId="urn:microsoft.com/office/officeart/2005/8/layout/vList2"/>
    <dgm:cxn modelId="{009578D7-98E2-974A-B6BE-AE8EF1D72577}" type="presParOf" srcId="{73E70385-9E04-7247-9421-3616C120D5E5}" destId="{78F78F5D-331C-0F4E-820A-19B51341A09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F8ABC2-EC78-44C9-B145-FC47B9ACAB8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CA0775B7-9EFB-4B03-8866-728D193A1B8D}">
      <dgm:prSet/>
      <dgm:spPr/>
      <dgm:t>
        <a:bodyPr/>
        <a:lstStyle/>
        <a:p>
          <a:r>
            <a:rPr lang="en-US"/>
            <a:t>What is Memoir?</a:t>
          </a:r>
        </a:p>
      </dgm:t>
    </dgm:pt>
    <dgm:pt modelId="{BC7EA6B9-1FCB-4701-A914-1C6C681735E8}" type="parTrans" cxnId="{7C654599-B86D-4E15-A289-74760E92C3B4}">
      <dgm:prSet/>
      <dgm:spPr/>
      <dgm:t>
        <a:bodyPr/>
        <a:lstStyle/>
        <a:p>
          <a:endParaRPr lang="en-US"/>
        </a:p>
      </dgm:t>
    </dgm:pt>
    <dgm:pt modelId="{3FC2F90B-0339-49B0-BFF8-551E019F5430}" type="sibTrans" cxnId="{7C654599-B86D-4E15-A289-74760E92C3B4}">
      <dgm:prSet/>
      <dgm:spPr/>
      <dgm:t>
        <a:bodyPr/>
        <a:lstStyle/>
        <a:p>
          <a:endParaRPr lang="en-US"/>
        </a:p>
      </dgm:t>
    </dgm:pt>
    <dgm:pt modelId="{61494221-8452-4F4B-AE3B-4367F1438348}">
      <dgm:prSet/>
      <dgm:spPr/>
      <dgm:t>
        <a:bodyPr/>
        <a:lstStyle/>
        <a:p>
          <a:r>
            <a:rPr lang="en-US"/>
            <a:t>Memoir is personal nonfiction stories from the author’s memories, usually focusing on, and reflecting on, touchstone events or turning points. </a:t>
          </a:r>
        </a:p>
      </dgm:t>
    </dgm:pt>
    <dgm:pt modelId="{4A7DE194-2966-4AAE-BD73-B0720C84D10A}" type="parTrans" cxnId="{D3975D9B-1227-45C5-A772-19BAB68A86BB}">
      <dgm:prSet/>
      <dgm:spPr/>
      <dgm:t>
        <a:bodyPr/>
        <a:lstStyle/>
        <a:p>
          <a:endParaRPr lang="en-US"/>
        </a:p>
      </dgm:t>
    </dgm:pt>
    <dgm:pt modelId="{6CE925C5-76ED-4769-B0B2-5B1F7AEF54A0}" type="sibTrans" cxnId="{D3975D9B-1227-45C5-A772-19BAB68A86BB}">
      <dgm:prSet/>
      <dgm:spPr/>
      <dgm:t>
        <a:bodyPr/>
        <a:lstStyle/>
        <a:p>
          <a:endParaRPr lang="en-US"/>
        </a:p>
      </dgm:t>
    </dgm:pt>
    <dgm:pt modelId="{439499DF-8C0C-4274-A65B-5FD7097499FB}">
      <dgm:prSet/>
      <dgm:spPr/>
      <dgm:t>
        <a:bodyPr/>
        <a:lstStyle/>
        <a:p>
          <a:r>
            <a:rPr lang="en-US"/>
            <a:t>The Narrator in memoir is oneself; the perspective is first-person</a:t>
          </a:r>
        </a:p>
      </dgm:t>
    </dgm:pt>
    <dgm:pt modelId="{5D2BED56-4A2E-499B-8595-AF06848BC7BF}" type="parTrans" cxnId="{87BF33D1-1802-4753-A4CE-0B60B4FDCE90}">
      <dgm:prSet/>
      <dgm:spPr/>
      <dgm:t>
        <a:bodyPr/>
        <a:lstStyle/>
        <a:p>
          <a:endParaRPr lang="en-US"/>
        </a:p>
      </dgm:t>
    </dgm:pt>
    <dgm:pt modelId="{0225AB1F-1A0F-4E4E-9B39-11520D97D917}" type="sibTrans" cxnId="{87BF33D1-1802-4753-A4CE-0B60B4FDCE90}">
      <dgm:prSet/>
      <dgm:spPr/>
      <dgm:t>
        <a:bodyPr/>
        <a:lstStyle/>
        <a:p>
          <a:endParaRPr lang="en-US"/>
        </a:p>
      </dgm:t>
    </dgm:pt>
    <dgm:pt modelId="{0565F0F9-37BF-4530-BF87-3E6220A5AA02}">
      <dgm:prSet/>
      <dgm:spPr/>
      <dgm:t>
        <a:bodyPr/>
        <a:lstStyle/>
        <a:p>
          <a:r>
            <a:rPr lang="en-US"/>
            <a:t>Good memoir seeks to make sense of events and memories and to promote emotional growth in the author and the reader</a:t>
          </a:r>
        </a:p>
      </dgm:t>
    </dgm:pt>
    <dgm:pt modelId="{CF054212-4C0E-4B00-9AB7-3EA94D95A6B4}" type="parTrans" cxnId="{193B9A60-0807-4377-A7CB-E32C28B2C11C}">
      <dgm:prSet/>
      <dgm:spPr/>
      <dgm:t>
        <a:bodyPr/>
        <a:lstStyle/>
        <a:p>
          <a:endParaRPr lang="en-US"/>
        </a:p>
      </dgm:t>
    </dgm:pt>
    <dgm:pt modelId="{87458FDB-01B7-48D8-A947-F04D51FEEDCE}" type="sibTrans" cxnId="{193B9A60-0807-4377-A7CB-E32C28B2C11C}">
      <dgm:prSet/>
      <dgm:spPr/>
      <dgm:t>
        <a:bodyPr/>
        <a:lstStyle/>
        <a:p>
          <a:endParaRPr lang="en-US"/>
        </a:p>
      </dgm:t>
    </dgm:pt>
    <dgm:pt modelId="{44D7AD73-4B4E-47F3-B6A8-6658752F26C9}">
      <dgm:prSet/>
      <dgm:spPr/>
      <dgm:t>
        <a:bodyPr/>
        <a:lstStyle/>
        <a:p>
          <a:r>
            <a:rPr lang="en-US" dirty="0"/>
            <a:t>Memoir uses the craft elements of fiction and poetry, such as dialogue, sensory image, and sense of place </a:t>
          </a:r>
        </a:p>
      </dgm:t>
    </dgm:pt>
    <dgm:pt modelId="{40C6CCC0-8013-4D21-9109-DC29A3813D48}" type="parTrans" cxnId="{BF0EAABA-B9A3-4338-A7D7-1C94EB510CD6}">
      <dgm:prSet/>
      <dgm:spPr/>
      <dgm:t>
        <a:bodyPr/>
        <a:lstStyle/>
        <a:p>
          <a:endParaRPr lang="en-US"/>
        </a:p>
      </dgm:t>
    </dgm:pt>
    <dgm:pt modelId="{962A0D88-2337-4F94-9110-1712BB17C24D}" type="sibTrans" cxnId="{BF0EAABA-B9A3-4338-A7D7-1C94EB510CD6}">
      <dgm:prSet/>
      <dgm:spPr/>
      <dgm:t>
        <a:bodyPr/>
        <a:lstStyle/>
        <a:p>
          <a:endParaRPr lang="en-US"/>
        </a:p>
      </dgm:t>
    </dgm:pt>
    <dgm:pt modelId="{FFF13574-26A2-1842-8E1E-276EE678BF0B}" type="pres">
      <dgm:prSet presAssocID="{06F8ABC2-EC78-44C9-B145-FC47B9ACAB8A}" presName="linear" presStyleCnt="0">
        <dgm:presLayoutVars>
          <dgm:animLvl val="lvl"/>
          <dgm:resizeHandles val="exact"/>
        </dgm:presLayoutVars>
      </dgm:prSet>
      <dgm:spPr/>
    </dgm:pt>
    <dgm:pt modelId="{1A4C48C9-2629-574E-91EF-36A4E56A752A}" type="pres">
      <dgm:prSet presAssocID="{CA0775B7-9EFB-4B03-8866-728D193A1B8D}" presName="parentText" presStyleLbl="node1" presStyleIdx="0" presStyleCnt="5">
        <dgm:presLayoutVars>
          <dgm:chMax val="0"/>
          <dgm:bulletEnabled val="1"/>
        </dgm:presLayoutVars>
      </dgm:prSet>
      <dgm:spPr/>
    </dgm:pt>
    <dgm:pt modelId="{DB1B4BAF-D702-4F44-90C9-3545F0ABED8F}" type="pres">
      <dgm:prSet presAssocID="{3FC2F90B-0339-49B0-BFF8-551E019F5430}" presName="spacer" presStyleCnt="0"/>
      <dgm:spPr/>
    </dgm:pt>
    <dgm:pt modelId="{0BDA4839-91E6-3245-A4BE-7D515AA42520}" type="pres">
      <dgm:prSet presAssocID="{61494221-8452-4F4B-AE3B-4367F1438348}" presName="parentText" presStyleLbl="node1" presStyleIdx="1" presStyleCnt="5">
        <dgm:presLayoutVars>
          <dgm:chMax val="0"/>
          <dgm:bulletEnabled val="1"/>
        </dgm:presLayoutVars>
      </dgm:prSet>
      <dgm:spPr/>
    </dgm:pt>
    <dgm:pt modelId="{0DC67FC9-2984-9F4D-9A4C-DF567CEFA47F}" type="pres">
      <dgm:prSet presAssocID="{6CE925C5-76ED-4769-B0B2-5B1F7AEF54A0}" presName="spacer" presStyleCnt="0"/>
      <dgm:spPr/>
    </dgm:pt>
    <dgm:pt modelId="{2DD721F4-3118-BC4E-A61F-C9A833D2AEF8}" type="pres">
      <dgm:prSet presAssocID="{439499DF-8C0C-4274-A65B-5FD7097499FB}" presName="parentText" presStyleLbl="node1" presStyleIdx="2" presStyleCnt="5">
        <dgm:presLayoutVars>
          <dgm:chMax val="0"/>
          <dgm:bulletEnabled val="1"/>
        </dgm:presLayoutVars>
      </dgm:prSet>
      <dgm:spPr/>
    </dgm:pt>
    <dgm:pt modelId="{3AC225E6-F9C7-2C4E-80E5-B0014987230E}" type="pres">
      <dgm:prSet presAssocID="{0225AB1F-1A0F-4E4E-9B39-11520D97D917}" presName="spacer" presStyleCnt="0"/>
      <dgm:spPr/>
    </dgm:pt>
    <dgm:pt modelId="{18AB2B2F-BAAA-FE4B-AAD9-A7CC9377CE2A}" type="pres">
      <dgm:prSet presAssocID="{0565F0F9-37BF-4530-BF87-3E6220A5AA02}" presName="parentText" presStyleLbl="node1" presStyleIdx="3" presStyleCnt="5">
        <dgm:presLayoutVars>
          <dgm:chMax val="0"/>
          <dgm:bulletEnabled val="1"/>
        </dgm:presLayoutVars>
      </dgm:prSet>
      <dgm:spPr/>
    </dgm:pt>
    <dgm:pt modelId="{0E3F0EC5-1632-0D44-AEC9-DF7010430B87}" type="pres">
      <dgm:prSet presAssocID="{87458FDB-01B7-48D8-A947-F04D51FEEDCE}" presName="spacer" presStyleCnt="0"/>
      <dgm:spPr/>
    </dgm:pt>
    <dgm:pt modelId="{B076DDAC-C54E-944C-984B-78AA866D3972}" type="pres">
      <dgm:prSet presAssocID="{44D7AD73-4B4E-47F3-B6A8-6658752F26C9}" presName="parentText" presStyleLbl="node1" presStyleIdx="4" presStyleCnt="5">
        <dgm:presLayoutVars>
          <dgm:chMax val="0"/>
          <dgm:bulletEnabled val="1"/>
        </dgm:presLayoutVars>
      </dgm:prSet>
      <dgm:spPr/>
    </dgm:pt>
  </dgm:ptLst>
  <dgm:cxnLst>
    <dgm:cxn modelId="{9BE2491B-C219-0B42-A141-0F1FC0496974}" type="presOf" srcId="{CA0775B7-9EFB-4B03-8866-728D193A1B8D}" destId="{1A4C48C9-2629-574E-91EF-36A4E56A752A}" srcOrd="0" destOrd="0" presId="urn:microsoft.com/office/officeart/2005/8/layout/vList2"/>
    <dgm:cxn modelId="{D42C7552-A7FA-B04A-A508-34D4F19DF5BF}" type="presOf" srcId="{0565F0F9-37BF-4530-BF87-3E6220A5AA02}" destId="{18AB2B2F-BAAA-FE4B-AAD9-A7CC9377CE2A}" srcOrd="0" destOrd="0" presId="urn:microsoft.com/office/officeart/2005/8/layout/vList2"/>
    <dgm:cxn modelId="{193B9A60-0807-4377-A7CB-E32C28B2C11C}" srcId="{06F8ABC2-EC78-44C9-B145-FC47B9ACAB8A}" destId="{0565F0F9-37BF-4530-BF87-3E6220A5AA02}" srcOrd="3" destOrd="0" parTransId="{CF054212-4C0E-4B00-9AB7-3EA94D95A6B4}" sibTransId="{87458FDB-01B7-48D8-A947-F04D51FEEDCE}"/>
    <dgm:cxn modelId="{AB0AE38A-C537-8B48-8110-E067B030803E}" type="presOf" srcId="{06F8ABC2-EC78-44C9-B145-FC47B9ACAB8A}" destId="{FFF13574-26A2-1842-8E1E-276EE678BF0B}" srcOrd="0" destOrd="0" presId="urn:microsoft.com/office/officeart/2005/8/layout/vList2"/>
    <dgm:cxn modelId="{7C654599-B86D-4E15-A289-74760E92C3B4}" srcId="{06F8ABC2-EC78-44C9-B145-FC47B9ACAB8A}" destId="{CA0775B7-9EFB-4B03-8866-728D193A1B8D}" srcOrd="0" destOrd="0" parTransId="{BC7EA6B9-1FCB-4701-A914-1C6C681735E8}" sibTransId="{3FC2F90B-0339-49B0-BFF8-551E019F5430}"/>
    <dgm:cxn modelId="{D3975D9B-1227-45C5-A772-19BAB68A86BB}" srcId="{06F8ABC2-EC78-44C9-B145-FC47B9ACAB8A}" destId="{61494221-8452-4F4B-AE3B-4367F1438348}" srcOrd="1" destOrd="0" parTransId="{4A7DE194-2966-4AAE-BD73-B0720C84D10A}" sibTransId="{6CE925C5-76ED-4769-B0B2-5B1F7AEF54A0}"/>
    <dgm:cxn modelId="{BF0EAABA-B9A3-4338-A7D7-1C94EB510CD6}" srcId="{06F8ABC2-EC78-44C9-B145-FC47B9ACAB8A}" destId="{44D7AD73-4B4E-47F3-B6A8-6658752F26C9}" srcOrd="4" destOrd="0" parTransId="{40C6CCC0-8013-4D21-9109-DC29A3813D48}" sibTransId="{962A0D88-2337-4F94-9110-1712BB17C24D}"/>
    <dgm:cxn modelId="{9091CBBF-EF44-6C4A-9375-567CDBAF5733}" type="presOf" srcId="{61494221-8452-4F4B-AE3B-4367F1438348}" destId="{0BDA4839-91E6-3245-A4BE-7D515AA42520}" srcOrd="0" destOrd="0" presId="urn:microsoft.com/office/officeart/2005/8/layout/vList2"/>
    <dgm:cxn modelId="{87BF33D1-1802-4753-A4CE-0B60B4FDCE90}" srcId="{06F8ABC2-EC78-44C9-B145-FC47B9ACAB8A}" destId="{439499DF-8C0C-4274-A65B-5FD7097499FB}" srcOrd="2" destOrd="0" parTransId="{5D2BED56-4A2E-499B-8595-AF06848BC7BF}" sibTransId="{0225AB1F-1A0F-4E4E-9B39-11520D97D917}"/>
    <dgm:cxn modelId="{0E6DA8F0-C745-B84D-808A-5A5109DFF8BE}" type="presOf" srcId="{44D7AD73-4B4E-47F3-B6A8-6658752F26C9}" destId="{B076DDAC-C54E-944C-984B-78AA866D3972}" srcOrd="0" destOrd="0" presId="urn:microsoft.com/office/officeart/2005/8/layout/vList2"/>
    <dgm:cxn modelId="{1A57F7FF-7F6D-944E-9D8A-024F4E9717E6}" type="presOf" srcId="{439499DF-8C0C-4274-A65B-5FD7097499FB}" destId="{2DD721F4-3118-BC4E-A61F-C9A833D2AEF8}" srcOrd="0" destOrd="0" presId="urn:microsoft.com/office/officeart/2005/8/layout/vList2"/>
    <dgm:cxn modelId="{56A6E8CC-C51A-354A-AF09-E82CAD9A1070}" type="presParOf" srcId="{FFF13574-26A2-1842-8E1E-276EE678BF0B}" destId="{1A4C48C9-2629-574E-91EF-36A4E56A752A}" srcOrd="0" destOrd="0" presId="urn:microsoft.com/office/officeart/2005/8/layout/vList2"/>
    <dgm:cxn modelId="{70FD44BD-8714-004E-9DF4-02159FC205DE}" type="presParOf" srcId="{FFF13574-26A2-1842-8E1E-276EE678BF0B}" destId="{DB1B4BAF-D702-4F44-90C9-3545F0ABED8F}" srcOrd="1" destOrd="0" presId="urn:microsoft.com/office/officeart/2005/8/layout/vList2"/>
    <dgm:cxn modelId="{28DE0A3E-489C-A041-A251-45DE50181BD5}" type="presParOf" srcId="{FFF13574-26A2-1842-8E1E-276EE678BF0B}" destId="{0BDA4839-91E6-3245-A4BE-7D515AA42520}" srcOrd="2" destOrd="0" presId="urn:microsoft.com/office/officeart/2005/8/layout/vList2"/>
    <dgm:cxn modelId="{82594E7D-6486-FB46-A258-37F15AF4CFA6}" type="presParOf" srcId="{FFF13574-26A2-1842-8E1E-276EE678BF0B}" destId="{0DC67FC9-2984-9F4D-9A4C-DF567CEFA47F}" srcOrd="3" destOrd="0" presId="urn:microsoft.com/office/officeart/2005/8/layout/vList2"/>
    <dgm:cxn modelId="{19F50D5C-7BB5-FA49-B3F5-57CB12B6F032}" type="presParOf" srcId="{FFF13574-26A2-1842-8E1E-276EE678BF0B}" destId="{2DD721F4-3118-BC4E-A61F-C9A833D2AEF8}" srcOrd="4" destOrd="0" presId="urn:microsoft.com/office/officeart/2005/8/layout/vList2"/>
    <dgm:cxn modelId="{28AE7BC7-DFA7-E14F-AEB5-25854141B750}" type="presParOf" srcId="{FFF13574-26A2-1842-8E1E-276EE678BF0B}" destId="{3AC225E6-F9C7-2C4E-80E5-B0014987230E}" srcOrd="5" destOrd="0" presId="urn:microsoft.com/office/officeart/2005/8/layout/vList2"/>
    <dgm:cxn modelId="{4A380CA4-9414-4F42-92E1-3890E4EA6888}" type="presParOf" srcId="{FFF13574-26A2-1842-8E1E-276EE678BF0B}" destId="{18AB2B2F-BAAA-FE4B-AAD9-A7CC9377CE2A}" srcOrd="6" destOrd="0" presId="urn:microsoft.com/office/officeart/2005/8/layout/vList2"/>
    <dgm:cxn modelId="{BE4ED66A-65CE-0A44-88BD-4B1BF8B59C4E}" type="presParOf" srcId="{FFF13574-26A2-1842-8E1E-276EE678BF0B}" destId="{0E3F0EC5-1632-0D44-AEC9-DF7010430B87}" srcOrd="7" destOrd="0" presId="urn:microsoft.com/office/officeart/2005/8/layout/vList2"/>
    <dgm:cxn modelId="{3BB839EC-F736-AE48-8324-054D905A373C}" type="presParOf" srcId="{FFF13574-26A2-1842-8E1E-276EE678BF0B}" destId="{B076DDAC-C54E-944C-984B-78AA866D397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708104-7AAC-42C2-876C-8F4D3C845E9F}"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1EBD45D6-E0DC-4505-AD54-DEB3DF7E30F3}">
      <dgm:prSet/>
      <dgm:spPr/>
      <dgm:t>
        <a:bodyPr/>
        <a:lstStyle/>
        <a:p>
          <a:r>
            <a:rPr lang="en-US"/>
            <a:t>We have no data</a:t>
          </a:r>
        </a:p>
      </dgm:t>
    </dgm:pt>
    <dgm:pt modelId="{29F55065-BE8E-49DD-A9C1-E72FAEECA7BE}" type="parTrans" cxnId="{BD1761FD-9D21-4CB1-A359-295DA12D5983}">
      <dgm:prSet/>
      <dgm:spPr/>
      <dgm:t>
        <a:bodyPr/>
        <a:lstStyle/>
        <a:p>
          <a:endParaRPr lang="en-US"/>
        </a:p>
      </dgm:t>
    </dgm:pt>
    <dgm:pt modelId="{38DA3BF1-3952-4D23-BCED-419C69A578E4}" type="sibTrans" cxnId="{BD1761FD-9D21-4CB1-A359-295DA12D5983}">
      <dgm:prSet/>
      <dgm:spPr/>
      <dgm:t>
        <a:bodyPr/>
        <a:lstStyle/>
        <a:p>
          <a:endParaRPr lang="en-US"/>
        </a:p>
      </dgm:t>
    </dgm:pt>
    <dgm:pt modelId="{536DFF64-A435-4858-8D3C-86AD76437D74}">
      <dgm:prSet/>
      <dgm:spPr/>
      <dgm:t>
        <a:bodyPr/>
        <a:lstStyle/>
        <a:p>
          <a:r>
            <a:rPr lang="en-US"/>
            <a:t>Students make themselves vulnerable and need to be responded to – what if nobody responds?</a:t>
          </a:r>
        </a:p>
      </dgm:t>
    </dgm:pt>
    <dgm:pt modelId="{1DEEDC4C-377A-4653-9E6B-5F3A0D48C5D3}" type="parTrans" cxnId="{B89F61D7-2225-446C-8B05-A293E11D0971}">
      <dgm:prSet/>
      <dgm:spPr/>
      <dgm:t>
        <a:bodyPr/>
        <a:lstStyle/>
        <a:p>
          <a:endParaRPr lang="en-US"/>
        </a:p>
      </dgm:t>
    </dgm:pt>
    <dgm:pt modelId="{FE2E49CB-0D1D-42F1-9CF0-77BAADDFFAD5}" type="sibTrans" cxnId="{B89F61D7-2225-446C-8B05-A293E11D0971}">
      <dgm:prSet/>
      <dgm:spPr/>
      <dgm:t>
        <a:bodyPr/>
        <a:lstStyle/>
        <a:p>
          <a:endParaRPr lang="en-US"/>
        </a:p>
      </dgm:t>
    </dgm:pt>
    <dgm:pt modelId="{B71E0ACC-F94F-4AFA-BA3C-79703C8310E0}">
      <dgm:prSet/>
      <dgm:spPr/>
      <dgm:t>
        <a:bodyPr/>
        <a:lstStyle/>
        <a:p>
          <a:r>
            <a:rPr lang="en-US"/>
            <a:t>Serious traumas may be discussed and may require debriefing for writers and listeners</a:t>
          </a:r>
        </a:p>
      </dgm:t>
    </dgm:pt>
    <dgm:pt modelId="{8CEF6704-5024-49ED-B940-F6EF239D5F52}" type="parTrans" cxnId="{2485B90B-6331-4E1B-B430-06F9C71BCEB8}">
      <dgm:prSet/>
      <dgm:spPr/>
      <dgm:t>
        <a:bodyPr/>
        <a:lstStyle/>
        <a:p>
          <a:endParaRPr lang="en-US"/>
        </a:p>
      </dgm:t>
    </dgm:pt>
    <dgm:pt modelId="{3CBD2936-6BE2-44EB-91E9-E10B58154B34}" type="sibTrans" cxnId="{2485B90B-6331-4E1B-B430-06F9C71BCEB8}">
      <dgm:prSet/>
      <dgm:spPr/>
      <dgm:t>
        <a:bodyPr/>
        <a:lstStyle/>
        <a:p>
          <a:endParaRPr lang="en-US"/>
        </a:p>
      </dgm:t>
    </dgm:pt>
    <dgm:pt modelId="{FDB04913-555F-4E1E-B927-3D904112AC87}">
      <dgm:prSet/>
      <dgm:spPr/>
      <dgm:t>
        <a:bodyPr/>
        <a:lstStyle/>
        <a:p>
          <a:r>
            <a:rPr lang="en-US"/>
            <a:t>Possibility of triggering others</a:t>
          </a:r>
        </a:p>
      </dgm:t>
    </dgm:pt>
    <dgm:pt modelId="{91B9CB7C-01A0-4CFD-B56E-A92F5C4C8C3E}" type="parTrans" cxnId="{5F70E327-115D-4033-89A7-248D8D528798}">
      <dgm:prSet/>
      <dgm:spPr/>
      <dgm:t>
        <a:bodyPr/>
        <a:lstStyle/>
        <a:p>
          <a:endParaRPr lang="en-US"/>
        </a:p>
      </dgm:t>
    </dgm:pt>
    <dgm:pt modelId="{F44A541F-F96E-4232-A32A-FEE412986CBC}" type="sibTrans" cxnId="{5F70E327-115D-4033-89A7-248D8D528798}">
      <dgm:prSet/>
      <dgm:spPr/>
      <dgm:t>
        <a:bodyPr/>
        <a:lstStyle/>
        <a:p>
          <a:endParaRPr lang="en-US"/>
        </a:p>
      </dgm:t>
    </dgm:pt>
    <dgm:pt modelId="{7C602FDC-9D83-4B88-8F90-1115652B7281}">
      <dgm:prSet/>
      <dgm:spPr/>
      <dgm:t>
        <a:bodyPr/>
        <a:lstStyle/>
        <a:p>
          <a:r>
            <a:rPr lang="en-US"/>
            <a:t>Worrisome situations or behaviors could be exposed</a:t>
          </a:r>
        </a:p>
      </dgm:t>
    </dgm:pt>
    <dgm:pt modelId="{18B9C48E-BB10-4FD7-89C9-2CDE2136562A}" type="parTrans" cxnId="{79C641DC-81A6-4F3D-8181-83119834295F}">
      <dgm:prSet/>
      <dgm:spPr/>
      <dgm:t>
        <a:bodyPr/>
        <a:lstStyle/>
        <a:p>
          <a:endParaRPr lang="en-US"/>
        </a:p>
      </dgm:t>
    </dgm:pt>
    <dgm:pt modelId="{955922FD-61D1-4EE2-8BA3-A7E47BF4700E}" type="sibTrans" cxnId="{79C641DC-81A6-4F3D-8181-83119834295F}">
      <dgm:prSet/>
      <dgm:spPr/>
      <dgm:t>
        <a:bodyPr/>
        <a:lstStyle/>
        <a:p>
          <a:endParaRPr lang="en-US"/>
        </a:p>
      </dgm:t>
    </dgm:pt>
    <dgm:pt modelId="{10AD250D-21F2-F24F-ABBD-BE9AFE914B6A}" type="pres">
      <dgm:prSet presAssocID="{60708104-7AAC-42C2-876C-8F4D3C845E9F}" presName="outerComposite" presStyleCnt="0">
        <dgm:presLayoutVars>
          <dgm:chMax val="5"/>
          <dgm:dir/>
          <dgm:resizeHandles val="exact"/>
        </dgm:presLayoutVars>
      </dgm:prSet>
      <dgm:spPr/>
    </dgm:pt>
    <dgm:pt modelId="{EC763760-14EF-1345-89F2-EAC8F1D9099A}" type="pres">
      <dgm:prSet presAssocID="{60708104-7AAC-42C2-876C-8F4D3C845E9F}" presName="dummyMaxCanvas" presStyleCnt="0">
        <dgm:presLayoutVars/>
      </dgm:prSet>
      <dgm:spPr/>
    </dgm:pt>
    <dgm:pt modelId="{31CF8EC6-2B96-0342-A24D-E87C45543D4F}" type="pres">
      <dgm:prSet presAssocID="{60708104-7AAC-42C2-876C-8F4D3C845E9F}" presName="FiveNodes_1" presStyleLbl="node1" presStyleIdx="0" presStyleCnt="5">
        <dgm:presLayoutVars>
          <dgm:bulletEnabled val="1"/>
        </dgm:presLayoutVars>
      </dgm:prSet>
      <dgm:spPr/>
    </dgm:pt>
    <dgm:pt modelId="{325FB5D7-52A1-6B4F-9CFA-705E51BFFA58}" type="pres">
      <dgm:prSet presAssocID="{60708104-7AAC-42C2-876C-8F4D3C845E9F}" presName="FiveNodes_2" presStyleLbl="node1" presStyleIdx="1" presStyleCnt="5">
        <dgm:presLayoutVars>
          <dgm:bulletEnabled val="1"/>
        </dgm:presLayoutVars>
      </dgm:prSet>
      <dgm:spPr/>
    </dgm:pt>
    <dgm:pt modelId="{CCD723BF-F96A-A14C-A009-126F0AC08B77}" type="pres">
      <dgm:prSet presAssocID="{60708104-7AAC-42C2-876C-8F4D3C845E9F}" presName="FiveNodes_3" presStyleLbl="node1" presStyleIdx="2" presStyleCnt="5">
        <dgm:presLayoutVars>
          <dgm:bulletEnabled val="1"/>
        </dgm:presLayoutVars>
      </dgm:prSet>
      <dgm:spPr/>
    </dgm:pt>
    <dgm:pt modelId="{FF9579EB-F8E9-A947-AFD3-F05E40A52413}" type="pres">
      <dgm:prSet presAssocID="{60708104-7AAC-42C2-876C-8F4D3C845E9F}" presName="FiveNodes_4" presStyleLbl="node1" presStyleIdx="3" presStyleCnt="5">
        <dgm:presLayoutVars>
          <dgm:bulletEnabled val="1"/>
        </dgm:presLayoutVars>
      </dgm:prSet>
      <dgm:spPr/>
    </dgm:pt>
    <dgm:pt modelId="{CEAA0977-EBA8-184B-9D39-6D988E095432}" type="pres">
      <dgm:prSet presAssocID="{60708104-7AAC-42C2-876C-8F4D3C845E9F}" presName="FiveNodes_5" presStyleLbl="node1" presStyleIdx="4" presStyleCnt="5">
        <dgm:presLayoutVars>
          <dgm:bulletEnabled val="1"/>
        </dgm:presLayoutVars>
      </dgm:prSet>
      <dgm:spPr/>
    </dgm:pt>
    <dgm:pt modelId="{07F92129-023C-5B47-BD34-A4CD335F641F}" type="pres">
      <dgm:prSet presAssocID="{60708104-7AAC-42C2-876C-8F4D3C845E9F}" presName="FiveConn_1-2" presStyleLbl="fgAccFollowNode1" presStyleIdx="0" presStyleCnt="4">
        <dgm:presLayoutVars>
          <dgm:bulletEnabled val="1"/>
        </dgm:presLayoutVars>
      </dgm:prSet>
      <dgm:spPr/>
    </dgm:pt>
    <dgm:pt modelId="{03495319-94E7-034E-AEF9-1E1EA25FCFC5}" type="pres">
      <dgm:prSet presAssocID="{60708104-7AAC-42C2-876C-8F4D3C845E9F}" presName="FiveConn_2-3" presStyleLbl="fgAccFollowNode1" presStyleIdx="1" presStyleCnt="4">
        <dgm:presLayoutVars>
          <dgm:bulletEnabled val="1"/>
        </dgm:presLayoutVars>
      </dgm:prSet>
      <dgm:spPr/>
    </dgm:pt>
    <dgm:pt modelId="{3C329D72-124F-A94A-A016-7A1C16F460E8}" type="pres">
      <dgm:prSet presAssocID="{60708104-7AAC-42C2-876C-8F4D3C845E9F}" presName="FiveConn_3-4" presStyleLbl="fgAccFollowNode1" presStyleIdx="2" presStyleCnt="4">
        <dgm:presLayoutVars>
          <dgm:bulletEnabled val="1"/>
        </dgm:presLayoutVars>
      </dgm:prSet>
      <dgm:spPr/>
    </dgm:pt>
    <dgm:pt modelId="{C8B198A3-16DE-6C42-ABA6-DCDF82EB5DFA}" type="pres">
      <dgm:prSet presAssocID="{60708104-7AAC-42C2-876C-8F4D3C845E9F}" presName="FiveConn_4-5" presStyleLbl="fgAccFollowNode1" presStyleIdx="3" presStyleCnt="4">
        <dgm:presLayoutVars>
          <dgm:bulletEnabled val="1"/>
        </dgm:presLayoutVars>
      </dgm:prSet>
      <dgm:spPr/>
    </dgm:pt>
    <dgm:pt modelId="{1437E017-D884-DE4B-80BF-24DECADE814E}" type="pres">
      <dgm:prSet presAssocID="{60708104-7AAC-42C2-876C-8F4D3C845E9F}" presName="FiveNodes_1_text" presStyleLbl="node1" presStyleIdx="4" presStyleCnt="5">
        <dgm:presLayoutVars>
          <dgm:bulletEnabled val="1"/>
        </dgm:presLayoutVars>
      </dgm:prSet>
      <dgm:spPr/>
    </dgm:pt>
    <dgm:pt modelId="{22652450-D012-BC40-99B6-B2CF927D0095}" type="pres">
      <dgm:prSet presAssocID="{60708104-7AAC-42C2-876C-8F4D3C845E9F}" presName="FiveNodes_2_text" presStyleLbl="node1" presStyleIdx="4" presStyleCnt="5">
        <dgm:presLayoutVars>
          <dgm:bulletEnabled val="1"/>
        </dgm:presLayoutVars>
      </dgm:prSet>
      <dgm:spPr/>
    </dgm:pt>
    <dgm:pt modelId="{C0194002-250D-6446-9EEA-C10FCE6F1357}" type="pres">
      <dgm:prSet presAssocID="{60708104-7AAC-42C2-876C-8F4D3C845E9F}" presName="FiveNodes_3_text" presStyleLbl="node1" presStyleIdx="4" presStyleCnt="5">
        <dgm:presLayoutVars>
          <dgm:bulletEnabled val="1"/>
        </dgm:presLayoutVars>
      </dgm:prSet>
      <dgm:spPr/>
    </dgm:pt>
    <dgm:pt modelId="{1B4491BC-C08F-2C4C-A6C7-0540A352A294}" type="pres">
      <dgm:prSet presAssocID="{60708104-7AAC-42C2-876C-8F4D3C845E9F}" presName="FiveNodes_4_text" presStyleLbl="node1" presStyleIdx="4" presStyleCnt="5">
        <dgm:presLayoutVars>
          <dgm:bulletEnabled val="1"/>
        </dgm:presLayoutVars>
      </dgm:prSet>
      <dgm:spPr/>
    </dgm:pt>
    <dgm:pt modelId="{4BF020B3-5075-084F-9FE0-306F8B98F5FF}" type="pres">
      <dgm:prSet presAssocID="{60708104-7AAC-42C2-876C-8F4D3C845E9F}" presName="FiveNodes_5_text" presStyleLbl="node1" presStyleIdx="4" presStyleCnt="5">
        <dgm:presLayoutVars>
          <dgm:bulletEnabled val="1"/>
        </dgm:presLayoutVars>
      </dgm:prSet>
      <dgm:spPr/>
    </dgm:pt>
  </dgm:ptLst>
  <dgm:cxnLst>
    <dgm:cxn modelId="{2485B90B-6331-4E1B-B430-06F9C71BCEB8}" srcId="{60708104-7AAC-42C2-876C-8F4D3C845E9F}" destId="{B71E0ACC-F94F-4AFA-BA3C-79703C8310E0}" srcOrd="2" destOrd="0" parTransId="{8CEF6704-5024-49ED-B940-F6EF239D5F52}" sibTransId="{3CBD2936-6BE2-44EB-91E9-E10B58154B34}"/>
    <dgm:cxn modelId="{A7B5B71E-7ADC-7248-89E9-34F55C2AC49A}" type="presOf" srcId="{60708104-7AAC-42C2-876C-8F4D3C845E9F}" destId="{10AD250D-21F2-F24F-ABBD-BE9AFE914B6A}" srcOrd="0" destOrd="0" presId="urn:microsoft.com/office/officeart/2005/8/layout/vProcess5"/>
    <dgm:cxn modelId="{5F70E327-115D-4033-89A7-248D8D528798}" srcId="{60708104-7AAC-42C2-876C-8F4D3C845E9F}" destId="{FDB04913-555F-4E1E-B927-3D904112AC87}" srcOrd="3" destOrd="0" parTransId="{91B9CB7C-01A0-4CFD-B56E-A92F5C4C8C3E}" sibTransId="{F44A541F-F96E-4232-A32A-FEE412986CBC}"/>
    <dgm:cxn modelId="{CC796C46-4D9F-6D4C-A170-2D18BF9C1738}" type="presOf" srcId="{3CBD2936-6BE2-44EB-91E9-E10B58154B34}" destId="{3C329D72-124F-A94A-A016-7A1C16F460E8}" srcOrd="0" destOrd="0" presId="urn:microsoft.com/office/officeart/2005/8/layout/vProcess5"/>
    <dgm:cxn modelId="{C60BA648-551E-7A44-924D-91BAEAB2E423}" type="presOf" srcId="{F44A541F-F96E-4232-A32A-FEE412986CBC}" destId="{C8B198A3-16DE-6C42-ABA6-DCDF82EB5DFA}" srcOrd="0" destOrd="0" presId="urn:microsoft.com/office/officeart/2005/8/layout/vProcess5"/>
    <dgm:cxn modelId="{6030F84E-1FD4-854A-AB26-7ED88D1277A5}" type="presOf" srcId="{7C602FDC-9D83-4B88-8F90-1115652B7281}" destId="{CEAA0977-EBA8-184B-9D39-6D988E095432}" srcOrd="0" destOrd="0" presId="urn:microsoft.com/office/officeart/2005/8/layout/vProcess5"/>
    <dgm:cxn modelId="{6D933356-A8C9-3948-AF7B-30B514DBEA20}" type="presOf" srcId="{7C602FDC-9D83-4B88-8F90-1115652B7281}" destId="{4BF020B3-5075-084F-9FE0-306F8B98F5FF}" srcOrd="1" destOrd="0" presId="urn:microsoft.com/office/officeart/2005/8/layout/vProcess5"/>
    <dgm:cxn modelId="{A0B2075D-B6FB-DF48-9EF4-A59FB7306AF9}" type="presOf" srcId="{1EBD45D6-E0DC-4505-AD54-DEB3DF7E30F3}" destId="{31CF8EC6-2B96-0342-A24D-E87C45543D4F}" srcOrd="0" destOrd="0" presId="urn:microsoft.com/office/officeart/2005/8/layout/vProcess5"/>
    <dgm:cxn modelId="{5136EA60-C577-704A-98A4-74635EEA642F}" type="presOf" srcId="{1EBD45D6-E0DC-4505-AD54-DEB3DF7E30F3}" destId="{1437E017-D884-DE4B-80BF-24DECADE814E}" srcOrd="1" destOrd="0" presId="urn:microsoft.com/office/officeart/2005/8/layout/vProcess5"/>
    <dgm:cxn modelId="{2DC40469-5C6A-4F48-84C8-94F3603D5613}" type="presOf" srcId="{38DA3BF1-3952-4D23-BCED-419C69A578E4}" destId="{07F92129-023C-5B47-BD34-A4CD335F641F}" srcOrd="0" destOrd="0" presId="urn:microsoft.com/office/officeart/2005/8/layout/vProcess5"/>
    <dgm:cxn modelId="{B7E7748D-D38A-424E-9DA1-E0C400AE2667}" type="presOf" srcId="{B71E0ACC-F94F-4AFA-BA3C-79703C8310E0}" destId="{CCD723BF-F96A-A14C-A009-126F0AC08B77}" srcOrd="0" destOrd="0" presId="urn:microsoft.com/office/officeart/2005/8/layout/vProcess5"/>
    <dgm:cxn modelId="{5DACE3A3-C2EF-714D-BAE8-14DF8C91F209}" type="presOf" srcId="{FDB04913-555F-4E1E-B927-3D904112AC87}" destId="{FF9579EB-F8E9-A947-AFD3-F05E40A52413}" srcOrd="0" destOrd="0" presId="urn:microsoft.com/office/officeart/2005/8/layout/vProcess5"/>
    <dgm:cxn modelId="{1C4540A9-F02C-EE4D-A882-92EC94C37FFD}" type="presOf" srcId="{FE2E49CB-0D1D-42F1-9CF0-77BAADDFFAD5}" destId="{03495319-94E7-034E-AEF9-1E1EA25FCFC5}" srcOrd="0" destOrd="0" presId="urn:microsoft.com/office/officeart/2005/8/layout/vProcess5"/>
    <dgm:cxn modelId="{56E5BDAC-7464-3C45-B09A-7DDAD3E5E52A}" type="presOf" srcId="{536DFF64-A435-4858-8D3C-86AD76437D74}" destId="{22652450-D012-BC40-99B6-B2CF927D0095}" srcOrd="1" destOrd="0" presId="urn:microsoft.com/office/officeart/2005/8/layout/vProcess5"/>
    <dgm:cxn modelId="{B89F61D7-2225-446C-8B05-A293E11D0971}" srcId="{60708104-7AAC-42C2-876C-8F4D3C845E9F}" destId="{536DFF64-A435-4858-8D3C-86AD76437D74}" srcOrd="1" destOrd="0" parTransId="{1DEEDC4C-377A-4653-9E6B-5F3A0D48C5D3}" sibTransId="{FE2E49CB-0D1D-42F1-9CF0-77BAADDFFAD5}"/>
    <dgm:cxn modelId="{79C641DC-81A6-4F3D-8181-83119834295F}" srcId="{60708104-7AAC-42C2-876C-8F4D3C845E9F}" destId="{7C602FDC-9D83-4B88-8F90-1115652B7281}" srcOrd="4" destOrd="0" parTransId="{18B9C48E-BB10-4FD7-89C9-2CDE2136562A}" sibTransId="{955922FD-61D1-4EE2-8BA3-A7E47BF4700E}"/>
    <dgm:cxn modelId="{EC9125E0-0D2D-3045-8D86-598988538310}" type="presOf" srcId="{536DFF64-A435-4858-8D3C-86AD76437D74}" destId="{325FB5D7-52A1-6B4F-9CFA-705E51BFFA58}" srcOrd="0" destOrd="0" presId="urn:microsoft.com/office/officeart/2005/8/layout/vProcess5"/>
    <dgm:cxn modelId="{7FF99CE3-7E86-B74B-B1D4-C629A093E95E}" type="presOf" srcId="{B71E0ACC-F94F-4AFA-BA3C-79703C8310E0}" destId="{C0194002-250D-6446-9EEA-C10FCE6F1357}" srcOrd="1" destOrd="0" presId="urn:microsoft.com/office/officeart/2005/8/layout/vProcess5"/>
    <dgm:cxn modelId="{3328AFE7-6313-994C-8DDC-A966BABE8E50}" type="presOf" srcId="{FDB04913-555F-4E1E-B927-3D904112AC87}" destId="{1B4491BC-C08F-2C4C-A6C7-0540A352A294}" srcOrd="1" destOrd="0" presId="urn:microsoft.com/office/officeart/2005/8/layout/vProcess5"/>
    <dgm:cxn modelId="{BD1761FD-9D21-4CB1-A359-295DA12D5983}" srcId="{60708104-7AAC-42C2-876C-8F4D3C845E9F}" destId="{1EBD45D6-E0DC-4505-AD54-DEB3DF7E30F3}" srcOrd="0" destOrd="0" parTransId="{29F55065-BE8E-49DD-A9C1-E72FAEECA7BE}" sibTransId="{38DA3BF1-3952-4D23-BCED-419C69A578E4}"/>
    <dgm:cxn modelId="{064DC1A0-1ACD-5F4B-8A5E-B3EAA779EF04}" type="presParOf" srcId="{10AD250D-21F2-F24F-ABBD-BE9AFE914B6A}" destId="{EC763760-14EF-1345-89F2-EAC8F1D9099A}" srcOrd="0" destOrd="0" presId="urn:microsoft.com/office/officeart/2005/8/layout/vProcess5"/>
    <dgm:cxn modelId="{7DC0B9AC-9EFA-C546-B24D-7B4BF572F23A}" type="presParOf" srcId="{10AD250D-21F2-F24F-ABBD-BE9AFE914B6A}" destId="{31CF8EC6-2B96-0342-A24D-E87C45543D4F}" srcOrd="1" destOrd="0" presId="urn:microsoft.com/office/officeart/2005/8/layout/vProcess5"/>
    <dgm:cxn modelId="{54BE218E-A519-714B-A745-A684743E3586}" type="presParOf" srcId="{10AD250D-21F2-F24F-ABBD-BE9AFE914B6A}" destId="{325FB5D7-52A1-6B4F-9CFA-705E51BFFA58}" srcOrd="2" destOrd="0" presId="urn:microsoft.com/office/officeart/2005/8/layout/vProcess5"/>
    <dgm:cxn modelId="{FBD4538A-24AE-E44E-816C-EEB58E2FBC39}" type="presParOf" srcId="{10AD250D-21F2-F24F-ABBD-BE9AFE914B6A}" destId="{CCD723BF-F96A-A14C-A009-126F0AC08B77}" srcOrd="3" destOrd="0" presId="urn:microsoft.com/office/officeart/2005/8/layout/vProcess5"/>
    <dgm:cxn modelId="{B3EDF294-60DE-AA44-85D3-A8D0C0CC8B20}" type="presParOf" srcId="{10AD250D-21F2-F24F-ABBD-BE9AFE914B6A}" destId="{FF9579EB-F8E9-A947-AFD3-F05E40A52413}" srcOrd="4" destOrd="0" presId="urn:microsoft.com/office/officeart/2005/8/layout/vProcess5"/>
    <dgm:cxn modelId="{B50EFC7B-1110-734C-814F-35900B6CEEA6}" type="presParOf" srcId="{10AD250D-21F2-F24F-ABBD-BE9AFE914B6A}" destId="{CEAA0977-EBA8-184B-9D39-6D988E095432}" srcOrd="5" destOrd="0" presId="urn:microsoft.com/office/officeart/2005/8/layout/vProcess5"/>
    <dgm:cxn modelId="{40E85A00-4306-6D46-A2F0-F3356BD14C3A}" type="presParOf" srcId="{10AD250D-21F2-F24F-ABBD-BE9AFE914B6A}" destId="{07F92129-023C-5B47-BD34-A4CD335F641F}" srcOrd="6" destOrd="0" presId="urn:microsoft.com/office/officeart/2005/8/layout/vProcess5"/>
    <dgm:cxn modelId="{F085CF7C-C605-D84F-9442-A6A5696908DE}" type="presParOf" srcId="{10AD250D-21F2-F24F-ABBD-BE9AFE914B6A}" destId="{03495319-94E7-034E-AEF9-1E1EA25FCFC5}" srcOrd="7" destOrd="0" presId="urn:microsoft.com/office/officeart/2005/8/layout/vProcess5"/>
    <dgm:cxn modelId="{BF8ADE1C-29B9-6F45-B3C6-0030302AA7E2}" type="presParOf" srcId="{10AD250D-21F2-F24F-ABBD-BE9AFE914B6A}" destId="{3C329D72-124F-A94A-A016-7A1C16F460E8}" srcOrd="8" destOrd="0" presId="urn:microsoft.com/office/officeart/2005/8/layout/vProcess5"/>
    <dgm:cxn modelId="{A1576537-DFC6-864E-8E82-DFADBBB46E4E}" type="presParOf" srcId="{10AD250D-21F2-F24F-ABBD-BE9AFE914B6A}" destId="{C8B198A3-16DE-6C42-ABA6-DCDF82EB5DFA}" srcOrd="9" destOrd="0" presId="urn:microsoft.com/office/officeart/2005/8/layout/vProcess5"/>
    <dgm:cxn modelId="{D9D74C34-728E-2344-A98A-48328BFBC028}" type="presParOf" srcId="{10AD250D-21F2-F24F-ABBD-BE9AFE914B6A}" destId="{1437E017-D884-DE4B-80BF-24DECADE814E}" srcOrd="10" destOrd="0" presId="urn:microsoft.com/office/officeart/2005/8/layout/vProcess5"/>
    <dgm:cxn modelId="{51956D49-BE2F-AB45-8037-0C6BB9D44731}" type="presParOf" srcId="{10AD250D-21F2-F24F-ABBD-BE9AFE914B6A}" destId="{22652450-D012-BC40-99B6-B2CF927D0095}" srcOrd="11" destOrd="0" presId="urn:microsoft.com/office/officeart/2005/8/layout/vProcess5"/>
    <dgm:cxn modelId="{B74C13F6-1B01-6D4A-88E6-EC206F04D6A9}" type="presParOf" srcId="{10AD250D-21F2-F24F-ABBD-BE9AFE914B6A}" destId="{C0194002-250D-6446-9EEA-C10FCE6F1357}" srcOrd="12" destOrd="0" presId="urn:microsoft.com/office/officeart/2005/8/layout/vProcess5"/>
    <dgm:cxn modelId="{DD6B14A3-6BCD-284A-A8A1-64D857ED3DDB}" type="presParOf" srcId="{10AD250D-21F2-F24F-ABBD-BE9AFE914B6A}" destId="{1B4491BC-C08F-2C4C-A6C7-0540A352A294}" srcOrd="13" destOrd="0" presId="urn:microsoft.com/office/officeart/2005/8/layout/vProcess5"/>
    <dgm:cxn modelId="{505BD05F-A640-524E-9DE8-CAC7C3269B4A}" type="presParOf" srcId="{10AD250D-21F2-F24F-ABBD-BE9AFE914B6A}" destId="{4BF020B3-5075-084F-9FE0-306F8B98F5F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E1EB4-3017-4245-BBDC-A1A7D688D322}">
      <dsp:nvSpPr>
        <dsp:cNvPr id="0" name=""/>
        <dsp:cNvSpPr/>
      </dsp:nvSpPr>
      <dsp:spPr>
        <a:xfrm>
          <a:off x="2403617" y="941"/>
          <a:ext cx="2024976" cy="2024976"/>
        </a:xfrm>
        <a:prstGeom prst="downArrow">
          <a:avLst>
            <a:gd name="adj1" fmla="val 50000"/>
            <a:gd name="adj2" fmla="val 35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2016 OB/GYN study-  improved ‘emotional exhaustion’</a:t>
          </a:r>
        </a:p>
      </dsp:txBody>
      <dsp:txXfrm>
        <a:off x="2909861" y="941"/>
        <a:ext cx="1012488" cy="1670605"/>
      </dsp:txXfrm>
    </dsp:sp>
    <dsp:sp modelId="{B638E4EF-B67A-E345-B021-EA5CF90737A4}">
      <dsp:nvSpPr>
        <dsp:cNvPr id="0" name=""/>
        <dsp:cNvSpPr/>
      </dsp:nvSpPr>
      <dsp:spPr>
        <a:xfrm rot="4320000">
          <a:off x="4105892" y="1237716"/>
          <a:ext cx="2024976" cy="2024976"/>
        </a:xfrm>
        <a:prstGeom prst="downArrow">
          <a:avLst>
            <a:gd name="adj1" fmla="val 50000"/>
            <a:gd name="adj2" fmla="val 35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2018 medical student study-  improved 2 of 3 measures of burnout</a:t>
          </a:r>
        </a:p>
      </dsp:txBody>
      <dsp:txXfrm rot="-5400000">
        <a:off x="4451591" y="1689206"/>
        <a:ext cx="1670605" cy="1012488"/>
      </dsp:txXfrm>
    </dsp:sp>
    <dsp:sp modelId="{C1AF104E-D54C-924D-8DE2-CCE6BB4906C6}">
      <dsp:nvSpPr>
        <dsp:cNvPr id="0" name=""/>
        <dsp:cNvSpPr/>
      </dsp:nvSpPr>
      <dsp:spPr>
        <a:xfrm rot="8640000">
          <a:off x="3455681" y="3238860"/>
          <a:ext cx="2024976" cy="2024976"/>
        </a:xfrm>
        <a:prstGeom prst="downArrow">
          <a:avLst>
            <a:gd name="adj1" fmla="val 50000"/>
            <a:gd name="adj2" fmla="val 35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Other studies used combined approaches</a:t>
          </a:r>
        </a:p>
      </dsp:txBody>
      <dsp:txXfrm rot="10800000">
        <a:off x="4066072" y="3559392"/>
        <a:ext cx="1012488" cy="1670605"/>
      </dsp:txXfrm>
    </dsp:sp>
    <dsp:sp modelId="{8DEA53B9-B1F5-D146-BE13-D0D7C2F5050B}">
      <dsp:nvSpPr>
        <dsp:cNvPr id="0" name=""/>
        <dsp:cNvSpPr/>
      </dsp:nvSpPr>
      <dsp:spPr>
        <a:xfrm rot="12960000">
          <a:off x="1351553" y="3238860"/>
          <a:ext cx="2024976" cy="2024976"/>
        </a:xfrm>
        <a:prstGeom prst="downArrow">
          <a:avLst>
            <a:gd name="adj1" fmla="val 50000"/>
            <a:gd name="adj2" fmla="val 35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Narrative Medicine has potential but needs to be studied further to prove its value in burnout</a:t>
          </a:r>
        </a:p>
      </dsp:txBody>
      <dsp:txXfrm rot="10800000">
        <a:off x="1753650" y="3559392"/>
        <a:ext cx="1012488" cy="1670605"/>
      </dsp:txXfrm>
    </dsp:sp>
    <dsp:sp modelId="{65C7AFFE-741B-6842-BE0F-77EB23F483F6}">
      <dsp:nvSpPr>
        <dsp:cNvPr id="0" name=""/>
        <dsp:cNvSpPr/>
      </dsp:nvSpPr>
      <dsp:spPr>
        <a:xfrm rot="17280000">
          <a:off x="701342" y="1237716"/>
          <a:ext cx="2024976" cy="2024976"/>
        </a:xfrm>
        <a:prstGeom prst="downArrow">
          <a:avLst>
            <a:gd name="adj1" fmla="val 50000"/>
            <a:gd name="adj2" fmla="val 35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a:t>The definition of Narrative Medicine is problematic and not all programs use the same techniques.  In addition, the content of the writing may not be </a:t>
          </a:r>
        </a:p>
      </dsp:txBody>
      <dsp:txXfrm rot="5400000">
        <a:off x="710015" y="1689206"/>
        <a:ext cx="1670605" cy="1012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2A6E6-B536-ED42-BA5A-E5F84D7F71C7}">
      <dsp:nvSpPr>
        <dsp:cNvPr id="0" name=""/>
        <dsp:cNvSpPr/>
      </dsp:nvSpPr>
      <dsp:spPr>
        <a:xfrm>
          <a:off x="0" y="0"/>
          <a:ext cx="6832212"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86A1F054-3BEE-DE47-A07A-099B7BC988EA}">
      <dsp:nvSpPr>
        <dsp:cNvPr id="0" name=""/>
        <dsp:cNvSpPr/>
      </dsp:nvSpPr>
      <dsp:spPr>
        <a:xfrm>
          <a:off x="0" y="0"/>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William Carlos Williams- poetry</a:t>
          </a:r>
        </a:p>
      </dsp:txBody>
      <dsp:txXfrm>
        <a:off x="0" y="0"/>
        <a:ext cx="6832212" cy="658097"/>
      </dsp:txXfrm>
    </dsp:sp>
    <dsp:sp modelId="{F126CF76-4926-1F4A-9813-EF942281B9B4}">
      <dsp:nvSpPr>
        <dsp:cNvPr id="0" name=""/>
        <dsp:cNvSpPr/>
      </dsp:nvSpPr>
      <dsp:spPr>
        <a:xfrm>
          <a:off x="0" y="658097"/>
          <a:ext cx="6832212" cy="0"/>
        </a:xfrm>
        <a:prstGeom prst="line">
          <a:avLst/>
        </a:prstGeom>
        <a:gradFill rotWithShape="0">
          <a:gsLst>
            <a:gs pos="0">
              <a:schemeClr val="accent2">
                <a:hueOff val="64738"/>
                <a:satOff val="-6856"/>
                <a:lumOff val="-168"/>
                <a:alphaOff val="0"/>
                <a:tint val="96000"/>
                <a:lumMod val="104000"/>
              </a:schemeClr>
            </a:gs>
            <a:gs pos="100000">
              <a:schemeClr val="accent2">
                <a:hueOff val="64738"/>
                <a:satOff val="-6856"/>
                <a:lumOff val="-168"/>
                <a:alphaOff val="0"/>
                <a:shade val="98000"/>
                <a:lumMod val="94000"/>
              </a:schemeClr>
            </a:gs>
          </a:gsLst>
          <a:lin ang="5400000" scaled="0"/>
        </a:gradFill>
        <a:ln w="9525" cap="rnd" cmpd="sng" algn="ctr">
          <a:solidFill>
            <a:schemeClr val="accent2">
              <a:hueOff val="64738"/>
              <a:satOff val="-6856"/>
              <a:lumOff val="-16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9FE976A-9A32-6148-B442-E7E47ABE58DE}">
      <dsp:nvSpPr>
        <dsp:cNvPr id="0" name=""/>
        <dsp:cNvSpPr/>
      </dsp:nvSpPr>
      <dsp:spPr>
        <a:xfrm>
          <a:off x="0" y="658097"/>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Anton Checkhov- fiction and plays</a:t>
          </a:r>
        </a:p>
      </dsp:txBody>
      <dsp:txXfrm>
        <a:off x="0" y="658097"/>
        <a:ext cx="6832212" cy="658097"/>
      </dsp:txXfrm>
    </dsp:sp>
    <dsp:sp modelId="{C17CB57E-D52F-8748-80B8-EFB395354FF5}">
      <dsp:nvSpPr>
        <dsp:cNvPr id="0" name=""/>
        <dsp:cNvSpPr/>
      </dsp:nvSpPr>
      <dsp:spPr>
        <a:xfrm>
          <a:off x="0" y="1316194"/>
          <a:ext cx="6832212" cy="0"/>
        </a:xfrm>
        <a:prstGeom prst="line">
          <a:avLst/>
        </a:prstGeom>
        <a:gradFill rotWithShape="0">
          <a:gsLst>
            <a:gs pos="0">
              <a:schemeClr val="accent2">
                <a:hueOff val="129476"/>
                <a:satOff val="-13712"/>
                <a:lumOff val="-336"/>
                <a:alphaOff val="0"/>
                <a:tint val="96000"/>
                <a:lumMod val="104000"/>
              </a:schemeClr>
            </a:gs>
            <a:gs pos="100000">
              <a:schemeClr val="accent2">
                <a:hueOff val="129476"/>
                <a:satOff val="-13712"/>
                <a:lumOff val="-336"/>
                <a:alphaOff val="0"/>
                <a:shade val="98000"/>
                <a:lumMod val="94000"/>
              </a:schemeClr>
            </a:gs>
          </a:gsLst>
          <a:lin ang="5400000" scaled="0"/>
        </a:gradFill>
        <a:ln w="9525" cap="rnd" cmpd="sng" algn="ctr">
          <a:solidFill>
            <a:schemeClr val="accent2">
              <a:hueOff val="129476"/>
              <a:satOff val="-13712"/>
              <a:lumOff val="-33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6526FAC-64A0-1C43-8B90-DE4265608E5C}">
      <dsp:nvSpPr>
        <dsp:cNvPr id="0" name=""/>
        <dsp:cNvSpPr/>
      </dsp:nvSpPr>
      <dsp:spPr>
        <a:xfrm>
          <a:off x="0" y="1316194"/>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Sir Arthur Conan Doyle- mystery</a:t>
          </a:r>
        </a:p>
      </dsp:txBody>
      <dsp:txXfrm>
        <a:off x="0" y="1316194"/>
        <a:ext cx="6832212" cy="658097"/>
      </dsp:txXfrm>
    </dsp:sp>
    <dsp:sp modelId="{B628031E-9929-2246-85A4-1128D2177350}">
      <dsp:nvSpPr>
        <dsp:cNvPr id="0" name=""/>
        <dsp:cNvSpPr/>
      </dsp:nvSpPr>
      <dsp:spPr>
        <a:xfrm>
          <a:off x="0" y="1974292"/>
          <a:ext cx="6832212" cy="0"/>
        </a:xfrm>
        <a:prstGeom prst="line">
          <a:avLst/>
        </a:prstGeom>
        <a:gradFill rotWithShape="0">
          <a:gsLst>
            <a:gs pos="0">
              <a:schemeClr val="accent2">
                <a:hueOff val="194214"/>
                <a:satOff val="-20568"/>
                <a:lumOff val="-504"/>
                <a:alphaOff val="0"/>
                <a:tint val="96000"/>
                <a:lumMod val="104000"/>
              </a:schemeClr>
            </a:gs>
            <a:gs pos="100000">
              <a:schemeClr val="accent2">
                <a:hueOff val="194214"/>
                <a:satOff val="-20568"/>
                <a:lumOff val="-504"/>
                <a:alphaOff val="0"/>
                <a:shade val="98000"/>
                <a:lumMod val="94000"/>
              </a:schemeClr>
            </a:gs>
          </a:gsLst>
          <a:lin ang="5400000" scaled="0"/>
        </a:gradFill>
        <a:ln w="9525" cap="rnd" cmpd="sng" algn="ctr">
          <a:solidFill>
            <a:schemeClr val="accent2">
              <a:hueOff val="194214"/>
              <a:satOff val="-20568"/>
              <a:lumOff val="-504"/>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C86BFDD-8CDC-1B47-A8D9-BAD11E2743F3}">
      <dsp:nvSpPr>
        <dsp:cNvPr id="0" name=""/>
        <dsp:cNvSpPr/>
      </dsp:nvSpPr>
      <dsp:spPr>
        <a:xfrm>
          <a:off x="0" y="1974292"/>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Michael Crighton, Tess Gerritson- medical thrillers</a:t>
          </a:r>
        </a:p>
      </dsp:txBody>
      <dsp:txXfrm>
        <a:off x="0" y="1974292"/>
        <a:ext cx="6832212" cy="658097"/>
      </dsp:txXfrm>
    </dsp:sp>
    <dsp:sp modelId="{A217A9DC-BB9F-B346-9CBD-000935E6EE47}">
      <dsp:nvSpPr>
        <dsp:cNvPr id="0" name=""/>
        <dsp:cNvSpPr/>
      </dsp:nvSpPr>
      <dsp:spPr>
        <a:xfrm>
          <a:off x="0" y="2632389"/>
          <a:ext cx="6832212" cy="0"/>
        </a:xfrm>
        <a:prstGeom prst="line">
          <a:avLst/>
        </a:prstGeom>
        <a:gradFill rotWithShape="0">
          <a:gsLst>
            <a:gs pos="0">
              <a:schemeClr val="accent2">
                <a:hueOff val="258951"/>
                <a:satOff val="-27425"/>
                <a:lumOff val="-672"/>
                <a:alphaOff val="0"/>
                <a:tint val="96000"/>
                <a:lumMod val="104000"/>
              </a:schemeClr>
            </a:gs>
            <a:gs pos="100000">
              <a:schemeClr val="accent2">
                <a:hueOff val="258951"/>
                <a:satOff val="-27425"/>
                <a:lumOff val="-672"/>
                <a:alphaOff val="0"/>
                <a:shade val="98000"/>
                <a:lumMod val="94000"/>
              </a:schemeClr>
            </a:gs>
          </a:gsLst>
          <a:lin ang="5400000" scaled="0"/>
        </a:gradFill>
        <a:ln w="9525" cap="rnd" cmpd="sng" algn="ctr">
          <a:solidFill>
            <a:schemeClr val="accent2">
              <a:hueOff val="258951"/>
              <a:satOff val="-27425"/>
              <a:lumOff val="-672"/>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F24B596-9B4F-6F44-A263-6CD538B789E7}">
      <dsp:nvSpPr>
        <dsp:cNvPr id="0" name=""/>
        <dsp:cNvSpPr/>
      </dsp:nvSpPr>
      <dsp:spPr>
        <a:xfrm>
          <a:off x="0" y="2632389"/>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Michael Palmer- Novels</a:t>
          </a:r>
        </a:p>
      </dsp:txBody>
      <dsp:txXfrm>
        <a:off x="0" y="2632389"/>
        <a:ext cx="6832212" cy="658097"/>
      </dsp:txXfrm>
    </dsp:sp>
    <dsp:sp modelId="{F782F8D4-84E0-0742-8399-7AB852D8CC50}">
      <dsp:nvSpPr>
        <dsp:cNvPr id="0" name=""/>
        <dsp:cNvSpPr/>
      </dsp:nvSpPr>
      <dsp:spPr>
        <a:xfrm>
          <a:off x="0" y="3290486"/>
          <a:ext cx="6832212" cy="0"/>
        </a:xfrm>
        <a:prstGeom prst="line">
          <a:avLst/>
        </a:prstGeom>
        <a:gradFill rotWithShape="0">
          <a:gsLst>
            <a:gs pos="0">
              <a:schemeClr val="accent2">
                <a:hueOff val="323689"/>
                <a:satOff val="-34281"/>
                <a:lumOff val="-840"/>
                <a:alphaOff val="0"/>
                <a:tint val="96000"/>
                <a:lumMod val="104000"/>
              </a:schemeClr>
            </a:gs>
            <a:gs pos="100000">
              <a:schemeClr val="accent2">
                <a:hueOff val="323689"/>
                <a:satOff val="-34281"/>
                <a:lumOff val="-840"/>
                <a:alphaOff val="0"/>
                <a:shade val="98000"/>
                <a:lumMod val="94000"/>
              </a:schemeClr>
            </a:gs>
          </a:gsLst>
          <a:lin ang="5400000" scaled="0"/>
        </a:gradFill>
        <a:ln w="9525" cap="rnd" cmpd="sng" algn="ctr">
          <a:solidFill>
            <a:schemeClr val="accent2">
              <a:hueOff val="323689"/>
              <a:satOff val="-34281"/>
              <a:lumOff val="-84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F554C67-4BC8-8B4E-A72D-0BA4D0D4B405}">
      <dsp:nvSpPr>
        <dsp:cNvPr id="0" name=""/>
        <dsp:cNvSpPr/>
      </dsp:nvSpPr>
      <dsp:spPr>
        <a:xfrm>
          <a:off x="0" y="3290486"/>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Abraham Verghese- Memoir</a:t>
          </a:r>
        </a:p>
      </dsp:txBody>
      <dsp:txXfrm>
        <a:off x="0" y="3290486"/>
        <a:ext cx="6832212" cy="658097"/>
      </dsp:txXfrm>
    </dsp:sp>
    <dsp:sp modelId="{7B5F3197-07BB-C948-BD72-42198A41B969}">
      <dsp:nvSpPr>
        <dsp:cNvPr id="0" name=""/>
        <dsp:cNvSpPr/>
      </dsp:nvSpPr>
      <dsp:spPr>
        <a:xfrm>
          <a:off x="0" y="3948584"/>
          <a:ext cx="6832212" cy="0"/>
        </a:xfrm>
        <a:prstGeom prst="line">
          <a:avLst/>
        </a:prstGeom>
        <a:gradFill rotWithShape="0">
          <a:gsLst>
            <a:gs pos="0">
              <a:schemeClr val="accent2">
                <a:hueOff val="388427"/>
                <a:satOff val="-41137"/>
                <a:lumOff val="-1008"/>
                <a:alphaOff val="0"/>
                <a:tint val="96000"/>
                <a:lumMod val="104000"/>
              </a:schemeClr>
            </a:gs>
            <a:gs pos="100000">
              <a:schemeClr val="accent2">
                <a:hueOff val="388427"/>
                <a:satOff val="-41137"/>
                <a:lumOff val="-1008"/>
                <a:alphaOff val="0"/>
                <a:shade val="98000"/>
                <a:lumMod val="94000"/>
              </a:schemeClr>
            </a:gs>
          </a:gsLst>
          <a:lin ang="5400000" scaled="0"/>
        </a:gradFill>
        <a:ln w="9525" cap="rnd" cmpd="sng" algn="ctr">
          <a:solidFill>
            <a:schemeClr val="accent2">
              <a:hueOff val="388427"/>
              <a:satOff val="-41137"/>
              <a:lumOff val="-100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C22CD98-D2B2-F04B-95C4-7CEF61F7C16D}">
      <dsp:nvSpPr>
        <dsp:cNvPr id="0" name=""/>
        <dsp:cNvSpPr/>
      </dsp:nvSpPr>
      <dsp:spPr>
        <a:xfrm>
          <a:off x="0" y="3948584"/>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Rafael Campo- poetry</a:t>
          </a:r>
        </a:p>
      </dsp:txBody>
      <dsp:txXfrm>
        <a:off x="0" y="3948584"/>
        <a:ext cx="6832212" cy="658097"/>
      </dsp:txXfrm>
    </dsp:sp>
    <dsp:sp modelId="{FEEE5DE8-5F5B-D342-BB68-127890AB6CB8}">
      <dsp:nvSpPr>
        <dsp:cNvPr id="0" name=""/>
        <dsp:cNvSpPr/>
      </dsp:nvSpPr>
      <dsp:spPr>
        <a:xfrm>
          <a:off x="0" y="4606681"/>
          <a:ext cx="6832212"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F36424E-D06C-7E4E-BEF0-060205AC025F}">
      <dsp:nvSpPr>
        <dsp:cNvPr id="0" name=""/>
        <dsp:cNvSpPr/>
      </dsp:nvSpPr>
      <dsp:spPr>
        <a:xfrm>
          <a:off x="0" y="4606681"/>
          <a:ext cx="6832212" cy="658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This is only a small sample- some great doctors are also great writers</a:t>
          </a:r>
        </a:p>
      </dsp:txBody>
      <dsp:txXfrm>
        <a:off x="0" y="4606681"/>
        <a:ext cx="6832212" cy="658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EFAE3-F11F-A54D-A07B-ED6043F4F50B}">
      <dsp:nvSpPr>
        <dsp:cNvPr id="0" name=""/>
        <dsp:cNvSpPr/>
      </dsp:nvSpPr>
      <dsp:spPr>
        <a:xfrm>
          <a:off x="0" y="74806"/>
          <a:ext cx="6455549" cy="238095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‘There is power in written expression and the personal sharing of one’s story. Writing shows promise not only as a therapeutic tool during intervention, but as an ongoing avocational activity with many personal and health benefits.’  </a:t>
          </a:r>
          <a:r>
            <a:rPr lang="en-US" sz="2000" kern="1200" dirty="0" err="1"/>
            <a:t>Haertl</a:t>
          </a:r>
          <a:r>
            <a:rPr lang="en-US" sz="2000" kern="1200" dirty="0"/>
            <a:t>, K and </a:t>
          </a:r>
          <a:r>
            <a:rPr lang="en-US" sz="2000" kern="1200" dirty="0" err="1"/>
            <a:t>Ero</a:t>
          </a:r>
          <a:r>
            <a:rPr lang="en-US" sz="2000" kern="1200" dirty="0"/>
            <a:t>-Phillips, A, 2019</a:t>
          </a:r>
        </a:p>
      </dsp:txBody>
      <dsp:txXfrm>
        <a:off x="116228" y="191034"/>
        <a:ext cx="6223093" cy="2148494"/>
      </dsp:txXfrm>
    </dsp:sp>
    <dsp:sp modelId="{024379DB-5BBA-6E48-AC5B-8ABE606D2C93}">
      <dsp:nvSpPr>
        <dsp:cNvPr id="0" name=""/>
        <dsp:cNvSpPr/>
      </dsp:nvSpPr>
      <dsp:spPr>
        <a:xfrm>
          <a:off x="0" y="2513357"/>
          <a:ext cx="6455549" cy="238095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t>
          </a:r>
          <a:r>
            <a:rPr lang="en-US" sz="2000" b="1" kern="1200"/>
            <a:t>expressive writing can improve regulation of emotion-related experience, physiological responses, and behaviors, which, in turn, can enhance physical and mental health outcomes. The authors argue that expressive writing can facilitate adjustment to stressors through emotion regulation</a:t>
          </a:r>
          <a:r>
            <a:rPr lang="en-US" sz="2000" kern="1200"/>
            <a:t>’                     Lepore, S., et.al., 2002</a:t>
          </a:r>
        </a:p>
      </dsp:txBody>
      <dsp:txXfrm>
        <a:off x="116228" y="2629585"/>
        <a:ext cx="6223093" cy="2148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8B692-B64A-0D4D-A5BB-79EB4D3DA34A}">
      <dsp:nvSpPr>
        <dsp:cNvPr id="0" name=""/>
        <dsp:cNvSpPr/>
      </dsp:nvSpPr>
      <dsp:spPr>
        <a:xfrm>
          <a:off x="0" y="45864"/>
          <a:ext cx="8915400" cy="87395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James Pennebaker’s Expressive Writing Paradigm 1980’s</a:t>
          </a:r>
        </a:p>
      </dsp:txBody>
      <dsp:txXfrm>
        <a:off x="42663" y="88527"/>
        <a:ext cx="8830074" cy="788627"/>
      </dsp:txXfrm>
    </dsp:sp>
    <dsp:sp modelId="{8C0C6120-FF10-E54B-91B9-F526B82EB2A7}">
      <dsp:nvSpPr>
        <dsp:cNvPr id="0" name=""/>
        <dsp:cNvSpPr/>
      </dsp:nvSpPr>
      <dsp:spPr>
        <a:xfrm>
          <a:off x="0" y="983177"/>
          <a:ext cx="8915400" cy="87395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Write about trauma, stress, emotion</a:t>
          </a:r>
        </a:p>
      </dsp:txBody>
      <dsp:txXfrm>
        <a:off x="42663" y="1025840"/>
        <a:ext cx="8830074" cy="788627"/>
      </dsp:txXfrm>
    </dsp:sp>
    <dsp:sp modelId="{9D26B8A3-89B1-0840-B120-AB7F8D0B5BEE}">
      <dsp:nvSpPr>
        <dsp:cNvPr id="0" name=""/>
        <dsp:cNvSpPr/>
      </dsp:nvSpPr>
      <dsp:spPr>
        <a:xfrm>
          <a:off x="0" y="1920491"/>
          <a:ext cx="8915400" cy="87395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 convention to follow</a:t>
          </a:r>
        </a:p>
      </dsp:txBody>
      <dsp:txXfrm>
        <a:off x="42663" y="1963154"/>
        <a:ext cx="8830074" cy="788627"/>
      </dsp:txXfrm>
    </dsp:sp>
    <dsp:sp modelId="{78F78F5D-331C-0F4E-820A-19B51341A095}">
      <dsp:nvSpPr>
        <dsp:cNvPr id="0" name=""/>
        <dsp:cNvSpPr/>
      </dsp:nvSpPr>
      <dsp:spPr>
        <a:xfrm>
          <a:off x="0" y="2857804"/>
          <a:ext cx="8915400" cy="87395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Mental and Physical Health Benefits:  Longterm Benefit from Short term writing</a:t>
          </a:r>
        </a:p>
      </dsp:txBody>
      <dsp:txXfrm>
        <a:off x="42663" y="2900467"/>
        <a:ext cx="8830074" cy="788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C48C9-2629-574E-91EF-36A4E56A752A}">
      <dsp:nvSpPr>
        <dsp:cNvPr id="0" name=""/>
        <dsp:cNvSpPr/>
      </dsp:nvSpPr>
      <dsp:spPr>
        <a:xfrm>
          <a:off x="0" y="100046"/>
          <a:ext cx="8987404" cy="675327"/>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What is Memoir?</a:t>
          </a:r>
        </a:p>
      </dsp:txBody>
      <dsp:txXfrm>
        <a:off x="32967" y="133013"/>
        <a:ext cx="8921470" cy="609393"/>
      </dsp:txXfrm>
    </dsp:sp>
    <dsp:sp modelId="{0BDA4839-91E6-3245-A4BE-7D515AA42520}">
      <dsp:nvSpPr>
        <dsp:cNvPr id="0" name=""/>
        <dsp:cNvSpPr/>
      </dsp:nvSpPr>
      <dsp:spPr>
        <a:xfrm>
          <a:off x="0" y="824334"/>
          <a:ext cx="8987404" cy="675327"/>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Memoir is personal nonfiction stories from the author’s memories, usually focusing on, and reflecting on, touchstone events or turning points. </a:t>
          </a:r>
        </a:p>
      </dsp:txBody>
      <dsp:txXfrm>
        <a:off x="32967" y="857301"/>
        <a:ext cx="8921470" cy="609393"/>
      </dsp:txXfrm>
    </dsp:sp>
    <dsp:sp modelId="{2DD721F4-3118-BC4E-A61F-C9A833D2AEF8}">
      <dsp:nvSpPr>
        <dsp:cNvPr id="0" name=""/>
        <dsp:cNvSpPr/>
      </dsp:nvSpPr>
      <dsp:spPr>
        <a:xfrm>
          <a:off x="0" y="1548622"/>
          <a:ext cx="8987404" cy="675327"/>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Narrator in memoir is oneself; the perspective is first-person</a:t>
          </a:r>
        </a:p>
      </dsp:txBody>
      <dsp:txXfrm>
        <a:off x="32967" y="1581589"/>
        <a:ext cx="8921470" cy="609393"/>
      </dsp:txXfrm>
    </dsp:sp>
    <dsp:sp modelId="{18AB2B2F-BAAA-FE4B-AAD9-A7CC9377CE2A}">
      <dsp:nvSpPr>
        <dsp:cNvPr id="0" name=""/>
        <dsp:cNvSpPr/>
      </dsp:nvSpPr>
      <dsp:spPr>
        <a:xfrm>
          <a:off x="0" y="2272909"/>
          <a:ext cx="8987404" cy="675327"/>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Good memoir seeks to make sense of events and memories and to promote emotional growth in the author and the reader</a:t>
          </a:r>
        </a:p>
      </dsp:txBody>
      <dsp:txXfrm>
        <a:off x="32967" y="2305876"/>
        <a:ext cx="8921470" cy="609393"/>
      </dsp:txXfrm>
    </dsp:sp>
    <dsp:sp modelId="{B076DDAC-C54E-944C-984B-78AA866D3972}">
      <dsp:nvSpPr>
        <dsp:cNvPr id="0" name=""/>
        <dsp:cNvSpPr/>
      </dsp:nvSpPr>
      <dsp:spPr>
        <a:xfrm>
          <a:off x="0" y="2997197"/>
          <a:ext cx="8987404" cy="675327"/>
        </a:xfrm>
        <a:prstGeom prst="roundRect">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Memoir uses the craft elements of fiction and poetry, such as dialogue, sensory image, and sense of place </a:t>
          </a:r>
        </a:p>
      </dsp:txBody>
      <dsp:txXfrm>
        <a:off x="32967" y="3030164"/>
        <a:ext cx="8921470" cy="609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F8EC6-2B96-0342-A24D-E87C45543D4F}">
      <dsp:nvSpPr>
        <dsp:cNvPr id="0" name=""/>
        <dsp:cNvSpPr/>
      </dsp:nvSpPr>
      <dsp:spPr>
        <a:xfrm>
          <a:off x="0" y="0"/>
          <a:ext cx="6864858" cy="6799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We have no data</a:t>
          </a:r>
        </a:p>
      </dsp:txBody>
      <dsp:txXfrm>
        <a:off x="19916" y="19916"/>
        <a:ext cx="6051557" cy="640139"/>
      </dsp:txXfrm>
    </dsp:sp>
    <dsp:sp modelId="{325FB5D7-52A1-6B4F-9CFA-705E51BFFA58}">
      <dsp:nvSpPr>
        <dsp:cNvPr id="0" name=""/>
        <dsp:cNvSpPr/>
      </dsp:nvSpPr>
      <dsp:spPr>
        <a:xfrm>
          <a:off x="512635" y="774412"/>
          <a:ext cx="6864858" cy="6799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Students make themselves vulnerable and need to be responded to – what if nobody responds?</a:t>
          </a:r>
        </a:p>
      </dsp:txBody>
      <dsp:txXfrm>
        <a:off x="532551" y="794328"/>
        <a:ext cx="5870408" cy="640139"/>
      </dsp:txXfrm>
    </dsp:sp>
    <dsp:sp modelId="{CCD723BF-F96A-A14C-A009-126F0AC08B77}">
      <dsp:nvSpPr>
        <dsp:cNvPr id="0" name=""/>
        <dsp:cNvSpPr/>
      </dsp:nvSpPr>
      <dsp:spPr>
        <a:xfrm>
          <a:off x="1025270" y="1548825"/>
          <a:ext cx="6864858" cy="6799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Serious traumas may be discussed and may require debriefing for writers and listeners</a:t>
          </a:r>
        </a:p>
      </dsp:txBody>
      <dsp:txXfrm>
        <a:off x="1045186" y="1568741"/>
        <a:ext cx="5870408" cy="640139"/>
      </dsp:txXfrm>
    </dsp:sp>
    <dsp:sp modelId="{FF9579EB-F8E9-A947-AFD3-F05E40A52413}">
      <dsp:nvSpPr>
        <dsp:cNvPr id="0" name=""/>
        <dsp:cNvSpPr/>
      </dsp:nvSpPr>
      <dsp:spPr>
        <a:xfrm>
          <a:off x="1537906" y="2323237"/>
          <a:ext cx="6864858" cy="6799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Possibility of triggering others</a:t>
          </a:r>
        </a:p>
      </dsp:txBody>
      <dsp:txXfrm>
        <a:off x="1557822" y="2343153"/>
        <a:ext cx="5870408" cy="640139"/>
      </dsp:txXfrm>
    </dsp:sp>
    <dsp:sp modelId="{CEAA0977-EBA8-184B-9D39-6D988E095432}">
      <dsp:nvSpPr>
        <dsp:cNvPr id="0" name=""/>
        <dsp:cNvSpPr/>
      </dsp:nvSpPr>
      <dsp:spPr>
        <a:xfrm>
          <a:off x="2050541" y="3097650"/>
          <a:ext cx="6864858" cy="67997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Worrisome situations or behaviors could be exposed</a:t>
          </a:r>
        </a:p>
      </dsp:txBody>
      <dsp:txXfrm>
        <a:off x="2070457" y="3117566"/>
        <a:ext cx="5870408" cy="640139"/>
      </dsp:txXfrm>
    </dsp:sp>
    <dsp:sp modelId="{07F92129-023C-5B47-BD34-A4CD335F641F}">
      <dsp:nvSpPr>
        <dsp:cNvPr id="0" name=""/>
        <dsp:cNvSpPr/>
      </dsp:nvSpPr>
      <dsp:spPr>
        <a:xfrm>
          <a:off x="6422876" y="496757"/>
          <a:ext cx="441981" cy="441981"/>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522322" y="496757"/>
        <a:ext cx="243089" cy="332591"/>
      </dsp:txXfrm>
    </dsp:sp>
    <dsp:sp modelId="{03495319-94E7-034E-AEF9-1E1EA25FCFC5}">
      <dsp:nvSpPr>
        <dsp:cNvPr id="0" name=""/>
        <dsp:cNvSpPr/>
      </dsp:nvSpPr>
      <dsp:spPr>
        <a:xfrm>
          <a:off x="6935511" y="1271169"/>
          <a:ext cx="441981" cy="441981"/>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034957" y="1271169"/>
        <a:ext cx="243089" cy="332591"/>
      </dsp:txXfrm>
    </dsp:sp>
    <dsp:sp modelId="{3C329D72-124F-A94A-A016-7A1C16F460E8}">
      <dsp:nvSpPr>
        <dsp:cNvPr id="0" name=""/>
        <dsp:cNvSpPr/>
      </dsp:nvSpPr>
      <dsp:spPr>
        <a:xfrm>
          <a:off x="7448147" y="2034249"/>
          <a:ext cx="441981" cy="441981"/>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547593" y="2034249"/>
        <a:ext cx="243089" cy="332591"/>
      </dsp:txXfrm>
    </dsp:sp>
    <dsp:sp modelId="{C8B198A3-16DE-6C42-ABA6-DCDF82EB5DFA}">
      <dsp:nvSpPr>
        <dsp:cNvPr id="0" name=""/>
        <dsp:cNvSpPr/>
      </dsp:nvSpPr>
      <dsp:spPr>
        <a:xfrm>
          <a:off x="7960782" y="2816217"/>
          <a:ext cx="441981" cy="441981"/>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060228" y="2816217"/>
        <a:ext cx="243089" cy="33259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8ECA0-07E1-1C49-A4A6-41DFE74BEA5F}" type="datetimeFigureOut">
              <a:rPr lang="en-US" smtClean="0"/>
              <a:t>8/17/21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91DA3A-ABCC-2E45-9E91-A98EA69B5CC5}" type="slidenum">
              <a:rPr lang="en-US" smtClean="0"/>
              <a:t>‹#›</a:t>
            </a:fld>
            <a:endParaRPr lang="en-US"/>
          </a:p>
        </p:txBody>
      </p:sp>
    </p:spTree>
    <p:extLst>
      <p:ext uri="{BB962C8B-B14F-4D97-AF65-F5344CB8AC3E}">
        <p14:creationId xmlns:p14="http://schemas.microsoft.com/office/powerpoint/2010/main" val="2327787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for inviting me to talk about writing, on of my favorite topics, as it relates to physician burnout.</a:t>
            </a:r>
          </a:p>
          <a:p>
            <a:r>
              <a:rPr lang="en-US" dirty="0"/>
              <a:t>My name is Rosalind Kaplan, and I'm a general internist in Philadelphia.  I practiced primary care and behavioral medicine for many years, but now have worked in acute care medicine for the last three years.  I made this change so that I could do shift work, which allows me to have concentrated time and energy to pursue a masters degree in creative writing.  I write memoir and I also teach medical humanities at Thomas Jefferson University/Sidney Kimmel Medical College in Philly. </a:t>
            </a:r>
          </a:p>
          <a:p>
            <a:endParaRPr lang="en-US" dirty="0"/>
          </a:p>
          <a:p>
            <a:r>
              <a:rPr lang="en-US" dirty="0"/>
              <a:t>I'm going to speak with you today about writing physician stories as part of a toolbox to combat burnout and promote wellness in physicians and medical students. </a:t>
            </a:r>
          </a:p>
        </p:txBody>
      </p:sp>
      <p:sp>
        <p:nvSpPr>
          <p:cNvPr id="4" name="Slide Number Placeholder 3"/>
          <p:cNvSpPr>
            <a:spLocks noGrp="1"/>
          </p:cNvSpPr>
          <p:nvPr>
            <p:ph type="sldNum" sz="quarter" idx="5"/>
          </p:nvPr>
        </p:nvSpPr>
        <p:spPr/>
        <p:txBody>
          <a:bodyPr/>
          <a:lstStyle/>
          <a:p>
            <a:fld id="{0891DA3A-ABCC-2E45-9E91-A98EA69B5CC5}" type="slidenum">
              <a:rPr lang="en-US" smtClean="0"/>
              <a:t>1</a:t>
            </a:fld>
            <a:endParaRPr lang="en-US"/>
          </a:p>
        </p:txBody>
      </p:sp>
    </p:spTree>
    <p:extLst>
      <p:ext uri="{BB962C8B-B14F-4D97-AF65-F5344CB8AC3E}">
        <p14:creationId xmlns:p14="http://schemas.microsoft.com/office/powerpoint/2010/main" val="128892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1980’s, Dr. James Pennebaker, a social scientist, studied the health effects of what he refers to as ‘Expressive Writing’, which is writing about emotional and traumatic events </a:t>
            </a:r>
          </a:p>
          <a:p>
            <a:r>
              <a:rPr lang="en-US" dirty="0"/>
              <a:t>He found that between 3 and 5 short sessions of such writing in both clinical and nonclinical groups (patients with and without physical or mental health diagnoses) improved long-term physical and emotional outcomes</a:t>
            </a:r>
          </a:p>
          <a:p>
            <a:r>
              <a:rPr lang="en-US" dirty="0"/>
              <a:t>Compared to control groups who write for the same amount of time in the same setting, but about neutral topics, those who wrote about their traumas, conflicts, stresses and upsets had significant improvements in blood pressure and  liver function, less sick days at work, and an increased ability to regulate emotions</a:t>
            </a:r>
          </a:p>
          <a:p>
            <a:r>
              <a:rPr lang="en-US" dirty="0"/>
              <a:t>This has been reproduced many times by multiple researchers and in different populations </a:t>
            </a:r>
            <a:r>
              <a:rPr lang="en-US" dirty="0" err="1"/>
              <a:t>sincePennebaker’s</a:t>
            </a:r>
            <a:r>
              <a:rPr lang="en-US" dirty="0"/>
              <a:t> discovery</a:t>
            </a:r>
          </a:p>
          <a:p>
            <a:endParaRPr lang="en-US" dirty="0"/>
          </a:p>
        </p:txBody>
      </p:sp>
      <p:sp>
        <p:nvSpPr>
          <p:cNvPr id="4" name="Slide Number Placeholder 3"/>
          <p:cNvSpPr>
            <a:spLocks noGrp="1"/>
          </p:cNvSpPr>
          <p:nvPr>
            <p:ph type="sldNum" sz="quarter" idx="5"/>
          </p:nvPr>
        </p:nvSpPr>
        <p:spPr/>
        <p:txBody>
          <a:bodyPr/>
          <a:lstStyle/>
          <a:p>
            <a:fld id="{0891DA3A-ABCC-2E45-9E91-A98EA69B5CC5}" type="slidenum">
              <a:rPr lang="en-US" smtClean="0"/>
              <a:t>11</a:t>
            </a:fld>
            <a:endParaRPr lang="en-US"/>
          </a:p>
        </p:txBody>
      </p:sp>
    </p:spTree>
    <p:extLst>
      <p:ext uri="{BB962C8B-B14F-4D97-AF65-F5344CB8AC3E}">
        <p14:creationId xmlns:p14="http://schemas.microsoft.com/office/powerpoint/2010/main" val="75303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lumMod val="75000"/>
                  </a:schemeClr>
                </a:solidFill>
              </a:rPr>
              <a:t>Burnout in physicians is strongly connected to the stress of working in the current healthcare environment, traumatic experiences such as witnessing patient suffering and death, and possibly moral injury</a:t>
            </a:r>
          </a:p>
          <a:p>
            <a:r>
              <a:rPr lang="en-US" dirty="0">
                <a:solidFill>
                  <a:schemeClr val="tx2">
                    <a:lumMod val="75000"/>
                  </a:schemeClr>
                </a:solidFill>
              </a:rPr>
              <a:t>What if we wrote about this instead of strict narrative medicine?</a:t>
            </a:r>
          </a:p>
          <a:p>
            <a:r>
              <a:rPr lang="en-US" dirty="0">
                <a:solidFill>
                  <a:schemeClr val="tx2">
                    <a:lumMod val="75000"/>
                  </a:schemeClr>
                </a:solidFill>
              </a:rPr>
              <a:t>As a memoirist, I process stressful and traumatic events and memories through the reflection that is a natural part of writing memoir</a:t>
            </a:r>
          </a:p>
          <a:p>
            <a:r>
              <a:rPr lang="en-US" dirty="0">
                <a:solidFill>
                  <a:schemeClr val="tx2">
                    <a:lumMod val="75000"/>
                  </a:schemeClr>
                </a:solidFill>
              </a:rPr>
              <a:t>Memoir as a genre is NARRATIVE (of self and in relationship with others) that involves emotional expression, self-reflection, and development of compassion for one’s characters</a:t>
            </a:r>
          </a:p>
          <a:p>
            <a:endParaRPr lang="en-US" dirty="0"/>
          </a:p>
        </p:txBody>
      </p:sp>
      <p:sp>
        <p:nvSpPr>
          <p:cNvPr id="4" name="Slide Number Placeholder 3"/>
          <p:cNvSpPr>
            <a:spLocks noGrp="1"/>
          </p:cNvSpPr>
          <p:nvPr>
            <p:ph type="sldNum" sz="quarter" idx="5"/>
          </p:nvPr>
        </p:nvSpPr>
        <p:spPr/>
        <p:txBody>
          <a:bodyPr/>
          <a:lstStyle/>
          <a:p>
            <a:fld id="{0891DA3A-ABCC-2E45-9E91-A98EA69B5CC5}" type="slidenum">
              <a:rPr lang="en-US" smtClean="0"/>
              <a:t>12</a:t>
            </a:fld>
            <a:endParaRPr lang="en-US"/>
          </a:p>
        </p:txBody>
      </p:sp>
    </p:spTree>
    <p:extLst>
      <p:ext uri="{BB962C8B-B14F-4D97-AF65-F5344CB8AC3E}">
        <p14:creationId xmlns:p14="http://schemas.microsoft.com/office/powerpoint/2010/main" val="56423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earning my MFA, I had the opportunity to be in the world of writers, a world that is vastly different than the world of doctors.  Just as we have longstanding methods of learning and relating as doctors, writers also have longstanding methods and habits, which brought me new perspective.  Writing workshops, just like medical training, can sometimes seem harsh and punitive, but my particular program didn’t work that way.  And I learned how I could make a safe space </a:t>
            </a:r>
            <a:r>
              <a:rPr lang="en-US"/>
              <a:t>for writers.</a:t>
            </a:r>
          </a:p>
        </p:txBody>
      </p:sp>
      <p:sp>
        <p:nvSpPr>
          <p:cNvPr id="4" name="Slide Number Placeholder 3"/>
          <p:cNvSpPr>
            <a:spLocks noGrp="1"/>
          </p:cNvSpPr>
          <p:nvPr>
            <p:ph type="sldNum" sz="quarter" idx="5"/>
          </p:nvPr>
        </p:nvSpPr>
        <p:spPr/>
        <p:txBody>
          <a:bodyPr/>
          <a:lstStyle/>
          <a:p>
            <a:fld id="{0891DA3A-ABCC-2E45-9E91-A98EA69B5CC5}" type="slidenum">
              <a:rPr lang="en-US" smtClean="0"/>
              <a:t>17</a:t>
            </a:fld>
            <a:endParaRPr lang="en-US"/>
          </a:p>
        </p:txBody>
      </p:sp>
    </p:spTree>
    <p:extLst>
      <p:ext uri="{BB962C8B-B14F-4D97-AF65-F5344CB8AC3E}">
        <p14:creationId xmlns:p14="http://schemas.microsoft.com/office/powerpoint/2010/main" val="22891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beginning of medical training, we are taught both outwardly and tacitly that the compassion we must foster is compassion for patients</a:t>
            </a:r>
          </a:p>
          <a:p>
            <a:r>
              <a:rPr lang="en-US" dirty="0"/>
              <a:t>Many of us start out very self-critical, and are taught to be </a:t>
            </a:r>
            <a:r>
              <a:rPr lang="en-US" dirty="0" err="1"/>
              <a:t>moreso</a:t>
            </a:r>
            <a:r>
              <a:rPr lang="en-US" dirty="0"/>
              <a:t> leading to internalization of negative messages.  Our self-compassion is not developed</a:t>
            </a:r>
          </a:p>
          <a:p>
            <a:r>
              <a:rPr lang="en-US" dirty="0"/>
              <a:t>We also learn in training that we shouldn’t have normal human needs such as sleep, food, exercise and use of the restroom– we must put these needs off while caring for patients.  This creates intense conflict, as our bodies  and minds continue to need fuel and rest, and we deny them.  </a:t>
            </a:r>
          </a:p>
          <a:p>
            <a:r>
              <a:rPr lang="en-US" dirty="0"/>
              <a:t>Especially during training, but also later in medical careers, we must also prioritize patient needs over our own emotional needs as well as the needs of family and friends.  We lose time with loved ones and miss important events because medicine is a 24/7 proposition.   This all results in fatigue, as we have less physical and emotional fuel in the tank. </a:t>
            </a:r>
          </a:p>
          <a:p>
            <a:r>
              <a:rPr lang="en-US" dirty="0"/>
              <a:t>In past eras, the prestige of the profession, time and relationships with colleagues, and spaces such as the doctor’s lounge in the hospital and a slower pace of professional life, allowing everyone to attend such activities as grand rounds and departmental lunches,  could make up for some of these losses and buffer doctors from depletion.  But in the faster-paced, productivity and metric-driven culture of medicine now, most physicians have none of these luxuries.  Personally I know that in the last years of my academic career, I rarely made it to grand rounds because patient sessions ran well into that hour.  I stopped rounding in the hospital many years earlier when hospitalists because the norm, and rarely saw any colleagues with whom I didn’t directly share space.  And with Epic as our EMR system, I rarely even spoke to other physicians on the phone, as we conducted much of our communication digitally, through email or the secure portal. I found this led to a sense of loneliness and isolation which in turn led to an increase in personal and professional self-doubt.  I no longer knew if my perception and experience was similar to that of my colleagues.  I didn’t have time to find out.  I just kept moving while my burnout accelerated. </a:t>
            </a:r>
          </a:p>
        </p:txBody>
      </p:sp>
      <p:sp>
        <p:nvSpPr>
          <p:cNvPr id="4" name="Slide Number Placeholder 3"/>
          <p:cNvSpPr>
            <a:spLocks noGrp="1"/>
          </p:cNvSpPr>
          <p:nvPr>
            <p:ph type="sldNum" sz="quarter" idx="5"/>
          </p:nvPr>
        </p:nvSpPr>
        <p:spPr/>
        <p:txBody>
          <a:bodyPr/>
          <a:lstStyle/>
          <a:p>
            <a:fld id="{0891DA3A-ABCC-2E45-9E91-A98EA69B5CC5}" type="slidenum">
              <a:rPr lang="en-US" smtClean="0"/>
              <a:t>2</a:t>
            </a:fld>
            <a:endParaRPr lang="en-US"/>
          </a:p>
        </p:txBody>
      </p:sp>
    </p:spTree>
    <p:extLst>
      <p:ext uri="{BB962C8B-B14F-4D97-AF65-F5344CB8AC3E}">
        <p14:creationId xmlns:p14="http://schemas.microsoft.com/office/powerpoint/2010/main" val="1504954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91DA3A-ABCC-2E45-9E91-A98EA69B5CC5}" type="slidenum">
              <a:rPr lang="en-US" smtClean="0"/>
              <a:t>3</a:t>
            </a:fld>
            <a:endParaRPr lang="en-US"/>
          </a:p>
        </p:txBody>
      </p:sp>
    </p:spTree>
    <p:extLst>
      <p:ext uri="{BB962C8B-B14F-4D97-AF65-F5344CB8AC3E}">
        <p14:creationId xmlns:p14="http://schemas.microsoft.com/office/powerpoint/2010/main" val="349300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91DA3A-ABCC-2E45-9E91-A98EA69B5CC5}" type="slidenum">
              <a:rPr lang="en-US" smtClean="0"/>
              <a:t>4</a:t>
            </a:fld>
            <a:endParaRPr lang="en-US"/>
          </a:p>
        </p:txBody>
      </p:sp>
    </p:spTree>
    <p:extLst>
      <p:ext uri="{BB962C8B-B14F-4D97-AF65-F5344CB8AC3E}">
        <p14:creationId xmlns:p14="http://schemas.microsoft.com/office/powerpoint/2010/main" val="416573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writing patient narratives, and understanding the patients’ stories, rather than just their illnesses, physicians can provide better care/improve patient outcomes. Charon and other proponents argue that through increasing meaning and compassion and development of professionalism, Narrative Medicine can combat burnout. To date, the studies on Narrative Medicine and burnout are not robust, but some small studies suggest </a:t>
            </a:r>
          </a:p>
          <a:p>
            <a:pPr marL="0" indent="0">
              <a:buNone/>
            </a:pPr>
            <a:r>
              <a:rPr lang="en-US" dirty="0"/>
              <a:t>       improvement in burnout parameters with addition of Narrative Medicine to medical school curriculum or the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891DA3A-ABCC-2E45-9E91-A98EA69B5CC5}" type="slidenum">
              <a:rPr lang="en-US" smtClean="0"/>
              <a:t>5</a:t>
            </a:fld>
            <a:endParaRPr lang="en-US"/>
          </a:p>
        </p:txBody>
      </p:sp>
    </p:spTree>
    <p:extLst>
      <p:ext uri="{BB962C8B-B14F-4D97-AF65-F5344CB8AC3E}">
        <p14:creationId xmlns:p14="http://schemas.microsoft.com/office/powerpoint/2010/main" val="2043806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Charon, R, Hermann, N, Devlin, MJ  Academic medicine 2016</a:t>
            </a:r>
          </a:p>
        </p:txBody>
      </p:sp>
      <p:sp>
        <p:nvSpPr>
          <p:cNvPr id="4" name="Slide Number Placeholder 3"/>
          <p:cNvSpPr>
            <a:spLocks noGrp="1"/>
          </p:cNvSpPr>
          <p:nvPr>
            <p:ph type="sldNum" sz="quarter" idx="5"/>
          </p:nvPr>
        </p:nvSpPr>
        <p:spPr/>
        <p:txBody>
          <a:bodyPr/>
          <a:lstStyle/>
          <a:p>
            <a:fld id="{0891DA3A-ABCC-2E45-9E91-A98EA69B5CC5}" type="slidenum">
              <a:rPr lang="en-US" smtClean="0"/>
              <a:t>6</a:t>
            </a:fld>
            <a:endParaRPr lang="en-US"/>
          </a:p>
        </p:txBody>
      </p:sp>
    </p:spTree>
    <p:extLst>
      <p:ext uri="{BB962C8B-B14F-4D97-AF65-F5344CB8AC3E}">
        <p14:creationId xmlns:p14="http://schemas.microsoft.com/office/powerpoint/2010/main" val="339464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Winkel, A et. al. 2016 Obstetrics and Gynecology     Narayan, a, Stern, P and </a:t>
            </a:r>
            <a:r>
              <a:rPr lang="en-US" dirty="0" err="1"/>
              <a:t>Fornari</a:t>
            </a:r>
            <a:r>
              <a:rPr lang="en-US" dirty="0"/>
              <a:t>, A, 2018   </a:t>
            </a:r>
            <a:r>
              <a:rPr lang="en-US" dirty="0" err="1"/>
              <a:t>Birigwa</a:t>
            </a:r>
            <a:r>
              <a:rPr lang="en-US" dirty="0"/>
              <a:t>, et. al, Academic Pediatrics, 2017   A 2016 study of OB/GYN residents -who attended narrative medicine workshops over a single year compared with those who did not attend showed an improvement in ‘emotional exhaustion’ in those attending, but no other significant changes in empathy or burnout.  A 2018 study showed improvement in 2/3 measures of burnout in  fourth year medical students after a similar course        burnout:  emotional exhaustion, alienation from work-related activities, or sense of cynicism, and lowered performance/sense of decreased efficacy. </a:t>
            </a:r>
          </a:p>
          <a:p>
            <a:endParaRPr lang="en-US" dirty="0"/>
          </a:p>
        </p:txBody>
      </p:sp>
      <p:sp>
        <p:nvSpPr>
          <p:cNvPr id="4" name="Slide Number Placeholder 3"/>
          <p:cNvSpPr>
            <a:spLocks noGrp="1"/>
          </p:cNvSpPr>
          <p:nvPr>
            <p:ph type="sldNum" sz="quarter" idx="5"/>
          </p:nvPr>
        </p:nvSpPr>
        <p:spPr/>
        <p:txBody>
          <a:bodyPr/>
          <a:lstStyle/>
          <a:p>
            <a:fld id="{0891DA3A-ABCC-2E45-9E91-A98EA69B5CC5}" type="slidenum">
              <a:rPr lang="en-US" smtClean="0"/>
              <a:t>7</a:t>
            </a:fld>
            <a:endParaRPr lang="en-US"/>
          </a:p>
        </p:txBody>
      </p:sp>
    </p:spTree>
    <p:extLst>
      <p:ext uri="{BB962C8B-B14F-4D97-AF65-F5344CB8AC3E}">
        <p14:creationId xmlns:p14="http://schemas.microsoft.com/office/powerpoint/2010/main" val="171890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 list of physician writers who express themselves in genres other than strict narrative medicine seem to indicate that there is something in writing in other genres that appeals to physicians</a:t>
            </a:r>
          </a:p>
          <a:p>
            <a:endParaRPr lang="en-US" dirty="0"/>
          </a:p>
        </p:txBody>
      </p:sp>
      <p:sp>
        <p:nvSpPr>
          <p:cNvPr id="4" name="Slide Number Placeholder 3"/>
          <p:cNvSpPr>
            <a:spLocks noGrp="1"/>
          </p:cNvSpPr>
          <p:nvPr>
            <p:ph type="sldNum" sz="quarter" idx="5"/>
          </p:nvPr>
        </p:nvSpPr>
        <p:spPr/>
        <p:txBody>
          <a:bodyPr/>
          <a:lstStyle/>
          <a:p>
            <a:fld id="{0891DA3A-ABCC-2E45-9E91-A98EA69B5CC5}" type="slidenum">
              <a:rPr lang="en-US" smtClean="0"/>
              <a:t>9</a:t>
            </a:fld>
            <a:endParaRPr lang="en-US"/>
          </a:p>
        </p:txBody>
      </p:sp>
    </p:spTree>
    <p:extLst>
      <p:ext uri="{BB962C8B-B14F-4D97-AF65-F5344CB8AC3E}">
        <p14:creationId xmlns:p14="http://schemas.microsoft.com/office/powerpoint/2010/main" val="373101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Stephen Lepore- Temple University social scientist, in his book entitled the ‘Writing Cure’ 2002</a:t>
            </a:r>
          </a:p>
          <a:p>
            <a:r>
              <a:rPr lang="en-US" dirty="0"/>
              <a:t>Katherine </a:t>
            </a:r>
            <a:r>
              <a:rPr lang="en-US" dirty="0" err="1"/>
              <a:t>Haertl</a:t>
            </a:r>
            <a:r>
              <a:rPr lang="en-US" dirty="0"/>
              <a:t> and Adrienne </a:t>
            </a:r>
            <a:r>
              <a:rPr lang="en-US" dirty="0" err="1"/>
              <a:t>Ero</a:t>
            </a:r>
            <a:r>
              <a:rPr lang="en-US" dirty="0"/>
              <a:t>- Phillips, two psychologists in Minnesota, confirmed the therapeutic benefits of sharing personal stories in a 2019 study</a:t>
            </a:r>
          </a:p>
          <a:p>
            <a:r>
              <a:rPr lang="en-US" dirty="0"/>
              <a:t>But the Paradigm of Expressive Writing actually dates back to the 1980's, with the </a:t>
            </a:r>
          </a:p>
        </p:txBody>
      </p:sp>
      <p:sp>
        <p:nvSpPr>
          <p:cNvPr id="4" name="Slide Number Placeholder 3"/>
          <p:cNvSpPr>
            <a:spLocks noGrp="1"/>
          </p:cNvSpPr>
          <p:nvPr>
            <p:ph type="sldNum" sz="quarter" idx="5"/>
          </p:nvPr>
        </p:nvSpPr>
        <p:spPr/>
        <p:txBody>
          <a:bodyPr/>
          <a:lstStyle/>
          <a:p>
            <a:fld id="{0891DA3A-ABCC-2E45-9E91-A98EA69B5CC5}" type="slidenum">
              <a:rPr lang="en-US" smtClean="0"/>
              <a:t>10</a:t>
            </a:fld>
            <a:endParaRPr lang="en-US"/>
          </a:p>
        </p:txBody>
      </p:sp>
    </p:spTree>
    <p:extLst>
      <p:ext uri="{BB962C8B-B14F-4D97-AF65-F5344CB8AC3E}">
        <p14:creationId xmlns:p14="http://schemas.microsoft.com/office/powerpoint/2010/main" val="306400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8/17/21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1819F9-8CAC-4A6C-8F06-0482027F9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59D56-A5C8-A849-96C0-0751F7F1544A}"/>
              </a:ext>
            </a:extLst>
          </p:cNvPr>
          <p:cNvSpPr>
            <a:spLocks noGrp="1"/>
          </p:cNvSpPr>
          <p:nvPr>
            <p:ph type="ctrTitle"/>
          </p:nvPr>
        </p:nvSpPr>
        <p:spPr>
          <a:xfrm>
            <a:off x="3373062" y="1864865"/>
            <a:ext cx="8131550" cy="2262781"/>
          </a:xfrm>
        </p:spPr>
        <p:txBody>
          <a:bodyPr>
            <a:normAutofit/>
          </a:bodyPr>
          <a:lstStyle/>
          <a:p>
            <a:pPr>
              <a:lnSpc>
                <a:spcPct val="90000"/>
              </a:lnSpc>
            </a:pPr>
            <a:r>
              <a:rPr lang="en-US" sz="5000"/>
              <a:t>Writing Physician Stories to Combat Burnout in Medicine</a:t>
            </a:r>
          </a:p>
        </p:txBody>
      </p:sp>
      <p:sp>
        <p:nvSpPr>
          <p:cNvPr id="3" name="Subtitle 2">
            <a:extLst>
              <a:ext uri="{FF2B5EF4-FFF2-40B4-BE49-F238E27FC236}">
                <a16:creationId xmlns:a16="http://schemas.microsoft.com/office/drawing/2014/main" id="{0CFD868A-C7E2-8143-86A0-DF61F744454F}"/>
              </a:ext>
            </a:extLst>
          </p:cNvPr>
          <p:cNvSpPr>
            <a:spLocks noGrp="1"/>
          </p:cNvSpPr>
          <p:nvPr>
            <p:ph type="subTitle" idx="1"/>
          </p:nvPr>
        </p:nvSpPr>
        <p:spPr>
          <a:xfrm>
            <a:off x="3373062" y="4127644"/>
            <a:ext cx="8131550" cy="1126283"/>
          </a:xfrm>
        </p:spPr>
        <p:txBody>
          <a:bodyPr>
            <a:normAutofit/>
          </a:bodyPr>
          <a:lstStyle/>
          <a:p>
            <a:r>
              <a:rPr lang="en-US" dirty="0"/>
              <a:t>Rosalind Kaplan, MD, FACP, MFA</a:t>
            </a:r>
          </a:p>
        </p:txBody>
      </p:sp>
      <p:sp>
        <p:nvSpPr>
          <p:cNvPr id="10" name="Rectangle 9">
            <a:extLst>
              <a:ext uri="{FF2B5EF4-FFF2-40B4-BE49-F238E27FC236}">
                <a16:creationId xmlns:a16="http://schemas.microsoft.com/office/drawing/2014/main" id="{4A98CC08-AEC2-4E8F-8F52-0F5C6372D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D1545E6-EB3C-4478-A661-A2CA963F12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B2E5B960-0C5D-4F77-8E9F-9F3D883D8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258E44FC-92AD-43A0-BB05-DB268C82D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C63D3083-A56C-4199-8DE0-63C8BE9ED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C7CD3581-635D-438F-A64F-68404E7AE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AD6904C0-211C-41A2-BDB8-3B07C90BB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B0837DA6-CAF9-4E78-A39E-6358EDE2B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0A99DD7D-3AB3-471E-842F-8AFEA09D0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9C70B0D4-92FE-478F-86BD-93BA2C4DF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C9156BE6-11D4-4696-9E3F-C325BFAC8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4E667226-1D20-4A9D-BBE3-AC17EA436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2F87E3B6-5202-4434-9B26-42B46774F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AEA5E85F-F1F4-40E4-A62C-95324F674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40A75861-F6C5-44A9-B161-B03701CBD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2EE642D-4F69-47C0-99BA-CE43503573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26178CE4-DA2D-46EA-AB8D-341C5AC56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698E9F53-8381-4FA5-A510-846925D242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B13CE284-F21E-411B-BB8E-9C03B853C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23DF4578-4703-437C-A797-2A2D0CEE5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F878F330-AF64-4F8F-88FD-A4A408D6D3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AC9B00BF-4FB7-42FA-BBBD-7DB54ED3F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BD3D64CA-2AAD-4609-8DAA-3EAD4609A6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C669E05A-8550-4E91-B29E-E1912228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F8C1FD53-1E8F-46CA-BC2D-FCEC4DAE0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CC97A31F-CFDE-4EA3-98F1-13FDD1670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9E1540E7-E6C3-4907-B70A-B17568365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1310EFE2-B91D-47E7-B117-C2A802800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Tree>
    <p:extLst>
      <p:ext uri="{BB962C8B-B14F-4D97-AF65-F5344CB8AC3E}">
        <p14:creationId xmlns:p14="http://schemas.microsoft.com/office/powerpoint/2010/main" val="39771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96E8F1-0ED6-AC4F-B667-B5EF09D74FFA}"/>
              </a:ext>
            </a:extLst>
          </p:cNvPr>
          <p:cNvSpPr>
            <a:spLocks noGrp="1"/>
          </p:cNvSpPr>
          <p:nvPr>
            <p:ph type="title"/>
          </p:nvPr>
        </p:nvSpPr>
        <p:spPr>
          <a:xfrm>
            <a:off x="1046019" y="942108"/>
            <a:ext cx="3256550" cy="4969113"/>
          </a:xfrm>
        </p:spPr>
        <p:txBody>
          <a:bodyPr anchor="ctr">
            <a:normAutofit/>
          </a:bodyPr>
          <a:lstStyle/>
          <a:p>
            <a:r>
              <a:rPr lang="en-US" dirty="0">
                <a:solidFill>
                  <a:schemeClr val="tx2">
                    <a:lumMod val="75000"/>
                  </a:schemeClr>
                </a:solidFill>
              </a:rPr>
              <a:t>Writing Has </a:t>
            </a:r>
            <a:br>
              <a:rPr lang="en-US" dirty="0">
                <a:solidFill>
                  <a:schemeClr val="tx2">
                    <a:lumMod val="75000"/>
                  </a:schemeClr>
                </a:solidFill>
              </a:rPr>
            </a:br>
            <a:r>
              <a:rPr lang="en-US" dirty="0">
                <a:solidFill>
                  <a:schemeClr val="tx2">
                    <a:lumMod val="75000"/>
                  </a:schemeClr>
                </a:solidFill>
              </a:rPr>
              <a:t>Power </a:t>
            </a:r>
          </a:p>
        </p:txBody>
      </p:sp>
      <p:sp>
        <p:nvSpPr>
          <p:cNvPr id="49" name="Rectangle 48">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51" name="Straight Connector 50">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54"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55"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56"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57"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58"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59"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60"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61"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62"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63"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64"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65"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aphicFrame>
        <p:nvGraphicFramePr>
          <p:cNvPr id="67" name="Content Placeholder 2">
            <a:extLst>
              <a:ext uri="{FF2B5EF4-FFF2-40B4-BE49-F238E27FC236}">
                <a16:creationId xmlns:a16="http://schemas.microsoft.com/office/drawing/2014/main" id="{6E2C5E96-9010-4272-88C0-8ACC5DA563B6}"/>
              </a:ext>
            </a:extLst>
          </p:cNvPr>
          <p:cNvGraphicFramePr>
            <a:graphicFrameLocks noGrp="1"/>
          </p:cNvGraphicFramePr>
          <p:nvPr>
            <p:ph idx="1"/>
          </p:nvPr>
        </p:nvGraphicFramePr>
        <p:xfrm>
          <a:off x="4871466" y="987474"/>
          <a:ext cx="6455549" cy="4969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4480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CD27-6327-2D48-974D-017047B342BF}"/>
              </a:ext>
            </a:extLst>
          </p:cNvPr>
          <p:cNvSpPr>
            <a:spLocks noGrp="1"/>
          </p:cNvSpPr>
          <p:nvPr>
            <p:ph type="title"/>
          </p:nvPr>
        </p:nvSpPr>
        <p:spPr/>
        <p:txBody>
          <a:bodyPr/>
          <a:lstStyle/>
          <a:p>
            <a:r>
              <a:rPr lang="en-US" dirty="0"/>
              <a:t>The Expressive Writing Paradigm</a:t>
            </a:r>
          </a:p>
        </p:txBody>
      </p:sp>
      <p:graphicFrame>
        <p:nvGraphicFramePr>
          <p:cNvPr id="5" name="Content Placeholder 2">
            <a:extLst>
              <a:ext uri="{FF2B5EF4-FFF2-40B4-BE49-F238E27FC236}">
                <a16:creationId xmlns:a16="http://schemas.microsoft.com/office/drawing/2014/main" id="{61200F64-6A04-4345-B138-0D519F5B45E2}"/>
              </a:ext>
            </a:extLst>
          </p:cNvPr>
          <p:cNvGraphicFramePr>
            <a:graphicFrameLocks noGrp="1"/>
          </p:cNvGraphicFramePr>
          <p:nvPr>
            <p:ph idx="1"/>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4230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DB472-4ABB-214D-8A17-7585E7596ECB}"/>
              </a:ext>
            </a:extLst>
          </p:cNvPr>
          <p:cNvSpPr>
            <a:spLocks noGrp="1"/>
          </p:cNvSpPr>
          <p:nvPr>
            <p:ph type="title"/>
          </p:nvPr>
        </p:nvSpPr>
        <p:spPr>
          <a:xfrm>
            <a:off x="3373062" y="624110"/>
            <a:ext cx="8131550" cy="1280890"/>
          </a:xfrm>
        </p:spPr>
        <p:txBody>
          <a:bodyPr>
            <a:normAutofit/>
          </a:bodyPr>
          <a:lstStyle/>
          <a:p>
            <a:r>
              <a:rPr lang="en-US"/>
              <a:t>Expressive Writing for Doctors?</a:t>
            </a:r>
          </a:p>
        </p:txBody>
      </p:sp>
      <p:sp>
        <p:nvSpPr>
          <p:cNvPr id="33" name="Rectangle 32">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36"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7"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8"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9"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0"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1"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2"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3"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4"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5"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6"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7"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0"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3"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81234A32-138E-7E49-BA43-D526E861AF26}"/>
              </a:ext>
            </a:extLst>
          </p:cNvPr>
          <p:cNvSpPr>
            <a:spLocks noGrp="1"/>
          </p:cNvSpPr>
          <p:nvPr>
            <p:ph idx="1"/>
          </p:nvPr>
        </p:nvSpPr>
        <p:spPr>
          <a:xfrm>
            <a:off x="3373062" y="2133600"/>
            <a:ext cx="8131550" cy="3777622"/>
          </a:xfrm>
        </p:spPr>
        <p:txBody>
          <a:bodyPr>
            <a:normAutofit/>
          </a:bodyPr>
          <a:lstStyle/>
          <a:p>
            <a:r>
              <a:rPr lang="en-US" dirty="0"/>
              <a:t>Burnout is related to stress, trauma and moral injury</a:t>
            </a:r>
          </a:p>
          <a:p>
            <a:r>
              <a:rPr lang="en-US" dirty="0"/>
              <a:t>What if we wrote about this instead of strict narrative medicine?</a:t>
            </a:r>
          </a:p>
          <a:p>
            <a:r>
              <a:rPr lang="en-US" dirty="0"/>
              <a:t>As a memoirist, I process trauma and stress through story and reflection</a:t>
            </a:r>
          </a:p>
          <a:p>
            <a:pPr marL="0" indent="0">
              <a:buNone/>
            </a:pPr>
            <a:endParaRPr lang="en-US" dirty="0"/>
          </a:p>
          <a:p>
            <a:r>
              <a:rPr lang="en-US" dirty="0"/>
              <a:t>Memoir as a genre is NARRATIVE (of self and in relationship with others) that involves emotional expression, self-reflection, and development of compassion for one’s characters</a:t>
            </a:r>
          </a:p>
          <a:p>
            <a:pPr marL="0" indent="0">
              <a:buNone/>
            </a:pPr>
            <a:endParaRPr lang="en-US" dirty="0"/>
          </a:p>
        </p:txBody>
      </p:sp>
    </p:spTree>
    <p:extLst>
      <p:ext uri="{BB962C8B-B14F-4D97-AF65-F5344CB8AC3E}">
        <p14:creationId xmlns:p14="http://schemas.microsoft.com/office/powerpoint/2010/main" val="100912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E4FAD-FC8D-534E-9506-1C94C5BD5082}"/>
              </a:ext>
            </a:extLst>
          </p:cNvPr>
          <p:cNvSpPr>
            <a:spLocks noGrp="1"/>
          </p:cNvSpPr>
          <p:nvPr>
            <p:ph type="title"/>
          </p:nvPr>
        </p:nvSpPr>
        <p:spPr/>
        <p:txBody>
          <a:bodyPr>
            <a:normAutofit fontScale="90000"/>
          </a:bodyPr>
          <a:lstStyle/>
          <a:p>
            <a:r>
              <a:rPr lang="en-US" dirty="0"/>
              <a:t>What is the Difference between Narrative Medicine and Physician Memoir?</a:t>
            </a:r>
          </a:p>
        </p:txBody>
      </p:sp>
      <p:sp>
        <p:nvSpPr>
          <p:cNvPr id="5" name="Content Placeholder 4">
            <a:extLst>
              <a:ext uri="{FF2B5EF4-FFF2-40B4-BE49-F238E27FC236}">
                <a16:creationId xmlns:a16="http://schemas.microsoft.com/office/drawing/2014/main" id="{839D6658-0EC7-7849-BBEF-25F65538165F}"/>
              </a:ext>
            </a:extLst>
          </p:cNvPr>
          <p:cNvSpPr>
            <a:spLocks noGrp="1"/>
          </p:cNvSpPr>
          <p:nvPr>
            <p:ph sz="half" idx="1"/>
          </p:nvPr>
        </p:nvSpPr>
        <p:spPr>
          <a:xfrm>
            <a:off x="2592924" y="2126222"/>
            <a:ext cx="4313864" cy="3777622"/>
          </a:xfrm>
        </p:spPr>
        <p:txBody>
          <a:bodyPr/>
          <a:lstStyle/>
          <a:p>
            <a:pPr marL="0" indent="0">
              <a:buNone/>
            </a:pPr>
            <a:r>
              <a:rPr lang="en-US" dirty="0"/>
              <a:t>               </a:t>
            </a:r>
            <a:r>
              <a:rPr lang="en-US" u="sng" dirty="0"/>
              <a:t>Narrative Medicine   </a:t>
            </a:r>
          </a:p>
          <a:p>
            <a:pPr marL="0" indent="0">
              <a:buNone/>
            </a:pPr>
            <a:r>
              <a:rPr lang="en-US" dirty="0"/>
              <a:t>Focuses on perspective of patient</a:t>
            </a:r>
          </a:p>
          <a:p>
            <a:pPr marL="0" indent="0">
              <a:buNone/>
            </a:pPr>
            <a:r>
              <a:rPr lang="en-US" dirty="0"/>
              <a:t>Examines patient’s needs and feelings; self-reflection by doctor is incidental</a:t>
            </a:r>
          </a:p>
          <a:p>
            <a:pPr marL="0" indent="0">
              <a:buNone/>
            </a:pPr>
            <a:r>
              <a:rPr lang="en-US" dirty="0"/>
              <a:t>Motive is improving care of patient</a:t>
            </a:r>
          </a:p>
          <a:p>
            <a:pPr marL="0" indent="0">
              <a:buNone/>
            </a:pPr>
            <a:r>
              <a:rPr lang="en-US" dirty="0"/>
              <a:t>Compassion focused outward</a:t>
            </a:r>
          </a:p>
        </p:txBody>
      </p:sp>
      <p:sp>
        <p:nvSpPr>
          <p:cNvPr id="6" name="Content Placeholder 5">
            <a:extLst>
              <a:ext uri="{FF2B5EF4-FFF2-40B4-BE49-F238E27FC236}">
                <a16:creationId xmlns:a16="http://schemas.microsoft.com/office/drawing/2014/main" id="{4BF25BB5-696F-344A-8850-E73003C84523}"/>
              </a:ext>
            </a:extLst>
          </p:cNvPr>
          <p:cNvSpPr>
            <a:spLocks noGrp="1"/>
          </p:cNvSpPr>
          <p:nvPr>
            <p:ph sz="half" idx="2"/>
          </p:nvPr>
        </p:nvSpPr>
        <p:spPr/>
        <p:txBody>
          <a:bodyPr/>
          <a:lstStyle/>
          <a:p>
            <a:pPr marL="0" indent="0">
              <a:buNone/>
            </a:pPr>
            <a:r>
              <a:rPr lang="en-US" dirty="0"/>
              <a:t>                  </a:t>
            </a:r>
            <a:r>
              <a:rPr lang="en-US" u="sng" dirty="0"/>
              <a:t>Physician Memoir</a:t>
            </a:r>
          </a:p>
          <a:p>
            <a:pPr marL="0" indent="0">
              <a:buNone/>
            </a:pPr>
            <a:r>
              <a:rPr lang="en-US" dirty="0"/>
              <a:t>Focuses on perspective of doctor</a:t>
            </a:r>
          </a:p>
          <a:p>
            <a:pPr marL="0" indent="0">
              <a:buNone/>
            </a:pPr>
            <a:r>
              <a:rPr lang="en-US" dirty="0"/>
              <a:t>Examines doctor’s associations, memories and reflections primarily</a:t>
            </a:r>
          </a:p>
          <a:p>
            <a:pPr marL="0" indent="0">
              <a:buNone/>
            </a:pPr>
            <a:r>
              <a:rPr lang="en-US" dirty="0"/>
              <a:t>Motive varies; okay to focus on self-care</a:t>
            </a:r>
          </a:p>
          <a:p>
            <a:pPr marL="0" indent="0">
              <a:buNone/>
            </a:pPr>
            <a:r>
              <a:rPr lang="en-US" dirty="0"/>
              <a:t>Compassion focused inward</a:t>
            </a:r>
          </a:p>
        </p:txBody>
      </p:sp>
    </p:spTree>
    <p:extLst>
      <p:ext uri="{BB962C8B-B14F-4D97-AF65-F5344CB8AC3E}">
        <p14:creationId xmlns:p14="http://schemas.microsoft.com/office/powerpoint/2010/main" val="109245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C58286-2967-0B4B-8608-16C8F3893DB1}"/>
              </a:ext>
            </a:extLst>
          </p:cNvPr>
          <p:cNvSpPr>
            <a:spLocks noGrp="1"/>
          </p:cNvSpPr>
          <p:nvPr>
            <p:ph type="title"/>
          </p:nvPr>
        </p:nvSpPr>
        <p:spPr>
          <a:xfrm>
            <a:off x="1794897" y="624110"/>
            <a:ext cx="9712998" cy="1280890"/>
          </a:xfrm>
        </p:spPr>
        <p:txBody>
          <a:bodyPr>
            <a:normAutofit/>
          </a:bodyPr>
          <a:lstStyle/>
          <a:p>
            <a:r>
              <a:rPr lang="en-US" dirty="0"/>
              <a:t>Medical Memoir for Physicians</a:t>
            </a:r>
          </a:p>
        </p:txBody>
      </p:sp>
      <p:sp>
        <p:nvSpPr>
          <p:cNvPr id="13" name="Rectangle 12">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7" name="Content Placeholder 4">
            <a:extLst>
              <a:ext uri="{FF2B5EF4-FFF2-40B4-BE49-F238E27FC236}">
                <a16:creationId xmlns:a16="http://schemas.microsoft.com/office/drawing/2014/main" id="{D4E6878A-78A9-44EB-94D2-3BB13EF8B698}"/>
              </a:ext>
            </a:extLst>
          </p:cNvPr>
          <p:cNvGraphicFramePr>
            <a:graphicFrameLocks noGrp="1"/>
          </p:cNvGraphicFramePr>
          <p:nvPr>
            <p:ph idx="1"/>
            <p:extLst>
              <p:ext uri="{D42A27DB-BD31-4B8C-83A1-F6EECF244321}">
                <p14:modId xmlns:p14="http://schemas.microsoft.com/office/powerpoint/2010/main" val="251900422"/>
              </p:ext>
            </p:extLst>
          </p:nvPr>
        </p:nvGraphicFramePr>
        <p:xfrm>
          <a:off x="1794897" y="2222983"/>
          <a:ext cx="8987404" cy="3772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918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52C3D-0CB8-4843-BFA9-897BC655C9AA}"/>
              </a:ext>
            </a:extLst>
          </p:cNvPr>
          <p:cNvSpPr>
            <a:spLocks noGrp="1"/>
          </p:cNvSpPr>
          <p:nvPr>
            <p:ph type="title"/>
          </p:nvPr>
        </p:nvSpPr>
        <p:spPr/>
        <p:txBody>
          <a:bodyPr/>
          <a:lstStyle/>
          <a:p>
            <a:r>
              <a:rPr lang="en-US" dirty="0"/>
              <a:t>Why Memoir?</a:t>
            </a:r>
          </a:p>
        </p:txBody>
      </p:sp>
      <p:sp>
        <p:nvSpPr>
          <p:cNvPr id="3" name="Content Placeholder 2">
            <a:extLst>
              <a:ext uri="{FF2B5EF4-FFF2-40B4-BE49-F238E27FC236}">
                <a16:creationId xmlns:a16="http://schemas.microsoft.com/office/drawing/2014/main" id="{02C92DB1-4FE2-A94D-BA3E-2738BD0821BD}"/>
              </a:ext>
            </a:extLst>
          </p:cNvPr>
          <p:cNvSpPr>
            <a:spLocks noGrp="1"/>
          </p:cNvSpPr>
          <p:nvPr>
            <p:ph idx="1"/>
          </p:nvPr>
        </p:nvSpPr>
        <p:spPr/>
        <p:txBody>
          <a:bodyPr>
            <a:normAutofit fontScale="85000" lnSpcReduction="20000"/>
          </a:bodyPr>
          <a:lstStyle/>
          <a:p>
            <a:r>
              <a:rPr lang="en-US" dirty="0"/>
              <a:t>SELFCARE</a:t>
            </a:r>
          </a:p>
          <a:p>
            <a:r>
              <a:rPr lang="en-US" dirty="0"/>
              <a:t>It’s okay to focus on ourselves!    Take away the myth of having to always be patient-focused.  We count too. We get the message that we don’t all the time.  Selflessness is not always useful.</a:t>
            </a:r>
          </a:p>
          <a:p>
            <a:r>
              <a:rPr lang="en-US" dirty="0"/>
              <a:t>Time is set aside, can’t rush or multitask</a:t>
            </a:r>
          </a:p>
          <a:p>
            <a:r>
              <a:rPr lang="en-US" dirty="0"/>
              <a:t>SELFCOMPASSION/SELF -REFLECTION</a:t>
            </a:r>
          </a:p>
          <a:p>
            <a:r>
              <a:rPr lang="en-US" dirty="0"/>
              <a:t>The act of writing down memories allows us to reflect and find new facets and solutions    </a:t>
            </a:r>
          </a:p>
          <a:p>
            <a:r>
              <a:rPr lang="en-US" dirty="0"/>
              <a:t>Writing memoir requires self-compassion</a:t>
            </a:r>
          </a:p>
          <a:p>
            <a:r>
              <a:rPr lang="en-US" dirty="0"/>
              <a:t>To write good memoir, we must seek understanding of self and world</a:t>
            </a:r>
          </a:p>
          <a:p>
            <a:r>
              <a:rPr lang="en-US" dirty="0"/>
              <a:t>COMMUNITY</a:t>
            </a:r>
          </a:p>
          <a:p>
            <a:r>
              <a:rPr lang="en-US" dirty="0"/>
              <a:t>Reading or hearing memoir encourages compassion for others and connects us </a:t>
            </a:r>
          </a:p>
          <a:p>
            <a:r>
              <a:rPr lang="en-US" dirty="0"/>
              <a:t>Antidote for isolation</a:t>
            </a:r>
          </a:p>
          <a:p>
            <a:r>
              <a:rPr lang="en-US" dirty="0"/>
              <a:t>PROCESSING TRAUMA</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95663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2A547B-9D98-DC40-AC5D-BE0F2FA12659}"/>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Why a Writing Group</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B3077E-7077-9143-AA58-6F9357C3D527}"/>
              </a:ext>
            </a:extLst>
          </p:cNvPr>
          <p:cNvSpPr>
            <a:spLocks noGrp="1"/>
          </p:cNvSpPr>
          <p:nvPr>
            <p:ph idx="1"/>
          </p:nvPr>
        </p:nvSpPr>
        <p:spPr>
          <a:xfrm>
            <a:off x="4706578" y="589722"/>
            <a:ext cx="6798033" cy="5321500"/>
          </a:xfrm>
        </p:spPr>
        <p:txBody>
          <a:bodyPr anchor="ctr">
            <a:normAutofit/>
          </a:bodyPr>
          <a:lstStyle/>
          <a:p>
            <a:r>
              <a:rPr lang="en-US" dirty="0"/>
              <a:t>Community building to combat isolation</a:t>
            </a:r>
          </a:p>
          <a:p>
            <a:r>
              <a:rPr lang="en-US" dirty="0"/>
              <a:t>Safe space</a:t>
            </a:r>
          </a:p>
          <a:p>
            <a:r>
              <a:rPr lang="en-US" dirty="0"/>
              <a:t>Eliminating stigma</a:t>
            </a:r>
          </a:p>
          <a:p>
            <a:r>
              <a:rPr lang="en-US" dirty="0"/>
              <a:t>Compassion for self extends to compassion for others in the group</a:t>
            </a:r>
          </a:p>
          <a:p>
            <a:r>
              <a:rPr lang="en-US" dirty="0"/>
              <a:t> Time and space set aside for writing</a:t>
            </a:r>
          </a:p>
          <a:p>
            <a:r>
              <a:rPr lang="en-US" dirty="0"/>
              <a:t>‘Workshopping’ leads to improved technique</a:t>
            </a:r>
          </a:p>
          <a:p>
            <a:pPr marL="0" indent="0">
              <a:buNone/>
            </a:pPr>
            <a:endParaRPr lang="en-US" dirty="0"/>
          </a:p>
        </p:txBody>
      </p:sp>
    </p:spTree>
    <p:extLst>
      <p:ext uri="{BB962C8B-B14F-4D97-AF65-F5344CB8AC3E}">
        <p14:creationId xmlns:p14="http://schemas.microsoft.com/office/powerpoint/2010/main" val="133650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3E4845-8E87-394E-93FA-29C79B96EF76}"/>
              </a:ext>
            </a:extLst>
          </p:cNvPr>
          <p:cNvSpPr>
            <a:spLocks noGrp="1"/>
          </p:cNvSpPr>
          <p:nvPr>
            <p:ph type="title"/>
          </p:nvPr>
        </p:nvSpPr>
        <p:spPr>
          <a:xfrm>
            <a:off x="7855527" y="685800"/>
            <a:ext cx="3649085" cy="5225422"/>
          </a:xfrm>
        </p:spPr>
        <p:txBody>
          <a:bodyPr anchor="ctr">
            <a:normAutofit/>
          </a:bodyPr>
          <a:lstStyle/>
          <a:p>
            <a:r>
              <a:rPr lang="en-US" dirty="0"/>
              <a:t>Making a Safe Space for Writing and Telling our Stories</a:t>
            </a:r>
          </a:p>
        </p:txBody>
      </p:sp>
      <p:sp>
        <p:nvSpPr>
          <p:cNvPr id="10" name="Rectangle 9">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7C210C0-74C3-D64F-9046-58557C3DB2CE}"/>
              </a:ext>
            </a:extLst>
          </p:cNvPr>
          <p:cNvSpPr>
            <a:spLocks noGrp="1"/>
          </p:cNvSpPr>
          <p:nvPr>
            <p:ph idx="1"/>
          </p:nvPr>
        </p:nvSpPr>
        <p:spPr>
          <a:xfrm>
            <a:off x="1101554" y="685800"/>
            <a:ext cx="5970162" cy="5225422"/>
          </a:xfrm>
        </p:spPr>
        <p:txBody>
          <a:bodyPr anchor="ctr">
            <a:normAutofit/>
          </a:bodyPr>
          <a:lstStyle/>
          <a:p>
            <a:r>
              <a:rPr lang="en-US" dirty="0"/>
              <a:t>Consider group size</a:t>
            </a:r>
          </a:p>
          <a:p>
            <a:r>
              <a:rPr lang="en-US" dirty="0"/>
              <a:t>Moderator to prevent over and under sharing</a:t>
            </a:r>
          </a:p>
          <a:p>
            <a:r>
              <a:rPr lang="en-US" dirty="0"/>
              <a:t>Confidentiality</a:t>
            </a:r>
          </a:p>
          <a:p>
            <a:r>
              <a:rPr lang="en-US" dirty="0"/>
              <a:t>Time limits</a:t>
            </a:r>
          </a:p>
          <a:p>
            <a:r>
              <a:rPr lang="en-US" dirty="0"/>
              <a:t>Rules for reacting to work</a:t>
            </a:r>
          </a:p>
          <a:p>
            <a:pPr marL="0" indent="0">
              <a:buNone/>
            </a:pPr>
            <a:r>
              <a:rPr lang="en-US" dirty="0"/>
              <a:t>     Respond to writing, not to the content or feelings</a:t>
            </a:r>
          </a:p>
          <a:p>
            <a:pPr marL="0" indent="0">
              <a:buNone/>
            </a:pPr>
            <a:r>
              <a:rPr lang="en-US" dirty="0"/>
              <a:t>     Use neutral language</a:t>
            </a:r>
          </a:p>
          <a:p>
            <a:pPr marL="0" indent="0">
              <a:buNone/>
            </a:pPr>
            <a:r>
              <a:rPr lang="en-US" dirty="0"/>
              <a:t>      Even in nonfiction writing, the ‘I’ is the narrator and may not be the writer at this moment in time.  Respond accordingly</a:t>
            </a:r>
          </a:p>
          <a:p>
            <a:pPr marL="0" indent="0">
              <a:buNone/>
            </a:pPr>
            <a:endParaRPr lang="en-US" dirty="0"/>
          </a:p>
        </p:txBody>
      </p:sp>
      <p:cxnSp>
        <p:nvCxnSpPr>
          <p:cNvPr id="12" name="Straight Connector 11">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6041"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23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F0F56-7B4E-43DC-AA4A-7E1896ED1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EAAD1C9-1487-4C1B-8CA2-A565EA7B5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5F4AA7-D436-4D3E-9311-E3CAACDFA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12192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0EA7CB-53C5-0F47-85CB-3EB3F342A1CA}"/>
              </a:ext>
            </a:extLst>
          </p:cNvPr>
          <p:cNvSpPr>
            <a:spLocks noGrp="1"/>
          </p:cNvSpPr>
          <p:nvPr>
            <p:ph type="title"/>
          </p:nvPr>
        </p:nvSpPr>
        <p:spPr>
          <a:xfrm>
            <a:off x="1742871" y="4912467"/>
            <a:ext cx="9765023" cy="1100405"/>
          </a:xfrm>
        </p:spPr>
        <p:txBody>
          <a:bodyPr>
            <a:normAutofit/>
          </a:bodyPr>
          <a:lstStyle/>
          <a:p>
            <a:r>
              <a:rPr lang="en-US">
                <a:solidFill>
                  <a:schemeClr val="bg1"/>
                </a:solidFill>
              </a:rPr>
              <a:t>Anecdotal Success</a:t>
            </a:r>
          </a:p>
        </p:txBody>
      </p:sp>
      <p:sp>
        <p:nvSpPr>
          <p:cNvPr id="3" name="Content Placeholder 2">
            <a:extLst>
              <a:ext uri="{FF2B5EF4-FFF2-40B4-BE49-F238E27FC236}">
                <a16:creationId xmlns:a16="http://schemas.microsoft.com/office/drawing/2014/main" id="{EA28A8D2-CB5F-FD4D-9ACE-CC4BF77FE6F5}"/>
              </a:ext>
            </a:extLst>
          </p:cNvPr>
          <p:cNvSpPr>
            <a:spLocks noGrp="1"/>
          </p:cNvSpPr>
          <p:nvPr>
            <p:ph idx="1"/>
          </p:nvPr>
        </p:nvSpPr>
        <p:spPr>
          <a:xfrm>
            <a:off x="1742870" y="649357"/>
            <a:ext cx="9765023" cy="3543900"/>
          </a:xfrm>
        </p:spPr>
        <p:txBody>
          <a:bodyPr>
            <a:normAutofit/>
          </a:bodyPr>
          <a:lstStyle/>
          <a:p>
            <a:pPr marL="0" indent="0">
              <a:buNone/>
            </a:pPr>
            <a:r>
              <a:rPr lang="en-US" dirty="0"/>
              <a:t>First-year memoir class for medical students</a:t>
            </a:r>
          </a:p>
          <a:p>
            <a:pPr marL="0" indent="0">
              <a:buNone/>
            </a:pPr>
            <a:r>
              <a:rPr lang="en-US" dirty="0"/>
              <a:t>        - students wrote about anatomy lab, their own illnesses, and their first experiences in the hospital as a medical student</a:t>
            </a:r>
          </a:p>
          <a:p>
            <a:pPr marL="0" indent="0">
              <a:buNone/>
            </a:pPr>
            <a:r>
              <a:rPr lang="en-US" dirty="0"/>
              <a:t>       - expressions of compassion around anatomy lab stories</a:t>
            </a:r>
          </a:p>
          <a:p>
            <a:pPr marL="0" indent="0">
              <a:buNone/>
            </a:pPr>
            <a:r>
              <a:rPr lang="en-US" dirty="0"/>
              <a:t>      - students became bonded with others through the class</a:t>
            </a:r>
          </a:p>
          <a:p>
            <a:pPr marL="0" indent="0">
              <a:buNone/>
            </a:pPr>
            <a:r>
              <a:rPr lang="en-US" dirty="0"/>
              <a:t>      - a student broke her silence about addiction </a:t>
            </a:r>
          </a:p>
          <a:p>
            <a:pPr marL="0" indent="0">
              <a:buNone/>
            </a:pPr>
            <a:r>
              <a:rPr lang="en-US" dirty="0"/>
              <a:t>      - half the class intended to keep writing</a:t>
            </a:r>
          </a:p>
          <a:p>
            <a:pPr marL="0" indent="0">
              <a:buNone/>
            </a:pPr>
            <a:r>
              <a:rPr lang="en-US" dirty="0"/>
              <a:t>     - two students published essays begun in class</a:t>
            </a:r>
          </a:p>
        </p:txBody>
      </p:sp>
      <p:sp>
        <p:nvSpPr>
          <p:cNvPr id="14" name="Freeform 11">
            <a:extLst>
              <a:ext uri="{FF2B5EF4-FFF2-40B4-BE49-F238E27FC236}">
                <a16:creationId xmlns:a16="http://schemas.microsoft.com/office/drawing/2014/main" id="{5C6FA62F-E948-4EBA-AE1A-47CBEE9FC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5019122"/>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403668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F30D17-9A0D-0B41-8035-2058C9C09FF8}"/>
              </a:ext>
            </a:extLst>
          </p:cNvPr>
          <p:cNvSpPr>
            <a:spLocks noGrp="1"/>
          </p:cNvSpPr>
          <p:nvPr>
            <p:ph type="title"/>
          </p:nvPr>
        </p:nvSpPr>
        <p:spPr>
          <a:xfrm>
            <a:off x="3373062" y="624110"/>
            <a:ext cx="8131550" cy="1280890"/>
          </a:xfrm>
        </p:spPr>
        <p:txBody>
          <a:bodyPr>
            <a:normAutofit/>
          </a:bodyPr>
          <a:lstStyle/>
          <a:p>
            <a:r>
              <a:rPr lang="en-US" dirty="0"/>
              <a:t>Why Quality Matters</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4140528E-34DB-5F49-A9C5-34E056A7802E}"/>
              </a:ext>
            </a:extLst>
          </p:cNvPr>
          <p:cNvSpPr>
            <a:spLocks noGrp="1"/>
          </p:cNvSpPr>
          <p:nvPr>
            <p:ph idx="1"/>
          </p:nvPr>
        </p:nvSpPr>
        <p:spPr>
          <a:xfrm>
            <a:off x="3373062" y="2133600"/>
            <a:ext cx="8131550" cy="3777622"/>
          </a:xfrm>
        </p:spPr>
        <p:txBody>
          <a:bodyPr>
            <a:normAutofit/>
          </a:bodyPr>
          <a:lstStyle/>
          <a:p>
            <a:r>
              <a:rPr lang="en-US" dirty="0"/>
              <a:t>We value learning and producing something of quality</a:t>
            </a:r>
          </a:p>
          <a:p>
            <a:r>
              <a:rPr lang="en-US" dirty="0"/>
              <a:t>Pride in product</a:t>
            </a:r>
          </a:p>
          <a:p>
            <a:r>
              <a:rPr lang="en-US" dirty="0"/>
              <a:t>Honesty and digging deep </a:t>
            </a:r>
          </a:p>
          <a:p>
            <a:r>
              <a:rPr lang="en-US" dirty="0"/>
              <a:t>Helping others to understand us requires that the writing be palatable to others</a:t>
            </a:r>
          </a:p>
          <a:p>
            <a:r>
              <a:rPr lang="en-US" dirty="0"/>
              <a:t>The skills in writing memoir are transferable to other communication</a:t>
            </a:r>
          </a:p>
          <a:p>
            <a:r>
              <a:rPr lang="en-US" dirty="0"/>
              <a:t>Learning to process the event, look at it more objectively, identify associated thoughts and feelings, identify associations are all therapeutic, and the required reflection forces growth. </a:t>
            </a:r>
            <a:br>
              <a:rPr lang="en-US" dirty="0"/>
            </a:br>
            <a:endParaRPr lang="en-US" dirty="0"/>
          </a:p>
        </p:txBody>
      </p:sp>
    </p:spTree>
    <p:extLst>
      <p:ext uri="{BB962C8B-B14F-4D97-AF65-F5344CB8AC3E}">
        <p14:creationId xmlns:p14="http://schemas.microsoft.com/office/powerpoint/2010/main" val="407782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2C42-B0AD-0D43-BF26-486D2D59A727}"/>
              </a:ext>
            </a:extLst>
          </p:cNvPr>
          <p:cNvSpPr>
            <a:spLocks noGrp="1"/>
          </p:cNvSpPr>
          <p:nvPr>
            <p:ph type="title"/>
          </p:nvPr>
        </p:nvSpPr>
        <p:spPr/>
        <p:txBody>
          <a:bodyPr/>
          <a:lstStyle/>
          <a:p>
            <a:r>
              <a:rPr lang="en-US" dirty="0"/>
              <a:t>The Road to Burnout is Paved with Good Intentions</a:t>
            </a:r>
          </a:p>
        </p:txBody>
      </p:sp>
      <p:sp>
        <p:nvSpPr>
          <p:cNvPr id="3" name="Content Placeholder 2">
            <a:extLst>
              <a:ext uri="{FF2B5EF4-FFF2-40B4-BE49-F238E27FC236}">
                <a16:creationId xmlns:a16="http://schemas.microsoft.com/office/drawing/2014/main" id="{6A38DBF4-5377-D04B-9FCC-21267D517D17}"/>
              </a:ext>
            </a:extLst>
          </p:cNvPr>
          <p:cNvSpPr>
            <a:spLocks noGrp="1"/>
          </p:cNvSpPr>
          <p:nvPr>
            <p:ph idx="1"/>
          </p:nvPr>
        </p:nvSpPr>
        <p:spPr>
          <a:xfrm>
            <a:off x="2300978" y="2113722"/>
            <a:ext cx="8915400" cy="4120168"/>
          </a:xfrm>
        </p:spPr>
        <p:txBody>
          <a:bodyPr>
            <a:normAutofit fontScale="25000" lnSpcReduction="20000"/>
          </a:bodyPr>
          <a:lstStyle/>
          <a:p>
            <a:r>
              <a:rPr lang="en-US" sz="6200" dirty="0"/>
              <a:t>Medical Culture demands that physicians subjugate their own needs to those of patients</a:t>
            </a:r>
          </a:p>
          <a:p>
            <a:pPr marL="0" indent="0">
              <a:buNone/>
            </a:pPr>
            <a:r>
              <a:rPr lang="en-US" sz="6200" dirty="0"/>
              <a:t>             The myth of selflessness</a:t>
            </a:r>
          </a:p>
          <a:p>
            <a:pPr marL="0" indent="0">
              <a:buNone/>
            </a:pPr>
            <a:r>
              <a:rPr lang="en-US" sz="6200" dirty="0"/>
              <a:t>             Outward focus of compassion</a:t>
            </a:r>
          </a:p>
          <a:p>
            <a:pPr marL="0" indent="0">
              <a:buNone/>
            </a:pPr>
            <a:r>
              <a:rPr lang="en-US" sz="6200" dirty="0"/>
              <a:t>             Loss of outside activities and community</a:t>
            </a:r>
          </a:p>
          <a:p>
            <a:pPr marL="0" indent="0">
              <a:buNone/>
            </a:pPr>
            <a:r>
              <a:rPr lang="en-US" sz="6200" dirty="0"/>
              <a:t>             Fatigue:  nothing in the tank</a:t>
            </a:r>
          </a:p>
          <a:p>
            <a:pPr marL="0" indent="0">
              <a:buNone/>
            </a:pPr>
            <a:r>
              <a:rPr lang="en-US" sz="6200" dirty="0"/>
              <a:t>             </a:t>
            </a:r>
          </a:p>
          <a:p>
            <a:r>
              <a:rPr lang="en-US" sz="6200" dirty="0"/>
              <a:t>Modern ‘Corporate’ Medical Culture prioritizes individual  ‘productivity’ and metrics rather than collegiality and collaboration</a:t>
            </a:r>
          </a:p>
          <a:p>
            <a:pPr marL="0" indent="0">
              <a:buNone/>
            </a:pPr>
            <a:r>
              <a:rPr lang="en-US" sz="6200" dirty="0"/>
              <a:t>               Loss of physician community </a:t>
            </a:r>
          </a:p>
          <a:p>
            <a:pPr marL="0" indent="0">
              <a:buNone/>
            </a:pPr>
            <a:r>
              <a:rPr lang="en-US" sz="6200" dirty="0"/>
              <a:t>               Isolation – particularly during pandemic</a:t>
            </a:r>
          </a:p>
          <a:p>
            <a:pPr marL="0" indent="0">
              <a:buNone/>
            </a:pPr>
            <a:r>
              <a:rPr lang="en-US" sz="6200" dirty="0"/>
              <a:t>               Limited access to others’ perspective</a:t>
            </a:r>
          </a:p>
          <a:p>
            <a:pPr marL="0" indent="0">
              <a:buNone/>
            </a:pPr>
            <a:r>
              <a:rPr lang="en-US" sz="6200" dirty="0"/>
              <a:t>               Increase in self-doubt</a:t>
            </a:r>
          </a:p>
          <a:p>
            <a:pPr marL="0" indent="0">
              <a:buNone/>
            </a:pPr>
            <a:endParaRPr lang="en-US" sz="4200" dirty="0"/>
          </a:p>
          <a:p>
            <a:endParaRPr lang="en-US" dirty="0"/>
          </a:p>
          <a:p>
            <a:pPr>
              <a:buFont typeface="Wingdings" pitchFamily="2" charset="2"/>
              <a:buChar char="Ø"/>
            </a:pPr>
            <a:endParaRPr lang="en-US" dirty="0"/>
          </a:p>
          <a:p>
            <a:pPr marL="0" indent="0">
              <a:buNone/>
            </a:pPr>
            <a:endParaRPr lang="en-US" sz="1600" b="1" dirty="0"/>
          </a:p>
          <a:p>
            <a:pPr marL="0" indent="0">
              <a:buNone/>
            </a:pPr>
            <a:endParaRPr lang="en-US" sz="1600" b="1" dirty="0"/>
          </a:p>
          <a:p>
            <a:pPr marL="0" indent="0">
              <a:buNone/>
            </a:pPr>
            <a:r>
              <a:rPr lang="en-US" sz="1600" b="1" dirty="0"/>
              <a:t>           </a:t>
            </a:r>
          </a:p>
          <a:p>
            <a:pPr marL="0" indent="0">
              <a:buNone/>
            </a:pPr>
            <a:r>
              <a:rPr lang="en-US" sz="1600" b="1" dirty="0"/>
              <a:t>         </a:t>
            </a:r>
            <a:endParaRPr lang="en-US" dirty="0"/>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3935444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4AC03-FFFB-EB41-8BD8-89185B6D1AB1}"/>
              </a:ext>
            </a:extLst>
          </p:cNvPr>
          <p:cNvSpPr>
            <a:spLocks noGrp="1"/>
          </p:cNvSpPr>
          <p:nvPr>
            <p:ph type="title"/>
          </p:nvPr>
        </p:nvSpPr>
        <p:spPr/>
        <p:txBody>
          <a:bodyPr/>
          <a:lstStyle/>
          <a:p>
            <a:r>
              <a:rPr lang="en-US" dirty="0"/>
              <a:t>Which Craft Elements might be Important in Combatting Burnout?</a:t>
            </a:r>
          </a:p>
        </p:txBody>
      </p:sp>
      <p:sp>
        <p:nvSpPr>
          <p:cNvPr id="3" name="Content Placeholder 2">
            <a:extLst>
              <a:ext uri="{FF2B5EF4-FFF2-40B4-BE49-F238E27FC236}">
                <a16:creationId xmlns:a16="http://schemas.microsoft.com/office/drawing/2014/main" id="{A541BEDD-E9B0-3140-B01D-4C5C6C9ABDD1}"/>
              </a:ext>
            </a:extLst>
          </p:cNvPr>
          <p:cNvSpPr>
            <a:spLocks noGrp="1"/>
          </p:cNvSpPr>
          <p:nvPr>
            <p:ph idx="1"/>
          </p:nvPr>
        </p:nvSpPr>
        <p:spPr/>
        <p:txBody>
          <a:bodyPr/>
          <a:lstStyle/>
          <a:p>
            <a:r>
              <a:rPr lang="en-US" dirty="0"/>
              <a:t>The reliable narrator</a:t>
            </a:r>
          </a:p>
          <a:p>
            <a:r>
              <a:rPr lang="en-US" dirty="0"/>
              <a:t>Sensory description</a:t>
            </a:r>
          </a:p>
          <a:p>
            <a:r>
              <a:rPr lang="en-US" dirty="0"/>
              <a:t>Art of reflection</a:t>
            </a:r>
          </a:p>
          <a:p>
            <a:r>
              <a:rPr lang="en-US" dirty="0"/>
              <a:t>Learning to manage time/tense/point of view</a:t>
            </a:r>
          </a:p>
          <a:p>
            <a:r>
              <a:rPr lang="en-US" dirty="0"/>
              <a:t>Working with associations</a:t>
            </a:r>
          </a:p>
          <a:p>
            <a:r>
              <a:rPr lang="en-US" dirty="0"/>
              <a:t>Developing ‘character’</a:t>
            </a:r>
          </a:p>
          <a:p>
            <a:r>
              <a:rPr lang="en-US" dirty="0"/>
              <a:t>Managing difficult feelings and relationships</a:t>
            </a:r>
          </a:p>
          <a:p>
            <a:pPr marL="0" indent="0">
              <a:buNone/>
            </a:pPr>
            <a:endParaRPr lang="en-US" dirty="0"/>
          </a:p>
        </p:txBody>
      </p:sp>
    </p:spTree>
    <p:extLst>
      <p:ext uri="{BB962C8B-B14F-4D97-AF65-F5344CB8AC3E}">
        <p14:creationId xmlns:p14="http://schemas.microsoft.com/office/powerpoint/2010/main" val="3496984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DFCE0-D6C0-C245-AB55-07D4101A6727}"/>
              </a:ext>
            </a:extLst>
          </p:cNvPr>
          <p:cNvSpPr>
            <a:spLocks noGrp="1"/>
          </p:cNvSpPr>
          <p:nvPr>
            <p:ph type="title"/>
          </p:nvPr>
        </p:nvSpPr>
        <p:spPr>
          <a:xfrm>
            <a:off x="1259893" y="3101093"/>
            <a:ext cx="2454052" cy="3029344"/>
          </a:xfrm>
        </p:spPr>
        <p:txBody>
          <a:bodyPr>
            <a:normAutofit/>
          </a:bodyPr>
          <a:lstStyle/>
          <a:p>
            <a:r>
              <a:rPr lang="en-US" sz="3000">
                <a:solidFill>
                  <a:schemeClr val="bg1"/>
                </a:solidFill>
              </a:rPr>
              <a:t>Cuing Useful topics/ideas</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D857AD7-426C-A248-9F98-4F63DBE2F6CA}"/>
              </a:ext>
            </a:extLst>
          </p:cNvPr>
          <p:cNvSpPr>
            <a:spLocks noGrp="1"/>
          </p:cNvSpPr>
          <p:nvPr>
            <p:ph idx="1"/>
          </p:nvPr>
        </p:nvSpPr>
        <p:spPr>
          <a:xfrm>
            <a:off x="4706578" y="589722"/>
            <a:ext cx="6798033" cy="5321500"/>
          </a:xfrm>
        </p:spPr>
        <p:txBody>
          <a:bodyPr anchor="ctr">
            <a:normAutofit/>
          </a:bodyPr>
          <a:lstStyle/>
          <a:p>
            <a:r>
              <a:rPr lang="en-US" dirty="0"/>
              <a:t>Memories of our own early experiences with medicine/medical care</a:t>
            </a:r>
          </a:p>
          <a:p>
            <a:r>
              <a:rPr lang="en-US" dirty="0"/>
              <a:t>Memories of others’ illness</a:t>
            </a:r>
          </a:p>
          <a:p>
            <a:r>
              <a:rPr lang="en-US" dirty="0"/>
              <a:t>Memories of school/self as learner</a:t>
            </a:r>
          </a:p>
          <a:p>
            <a:r>
              <a:rPr lang="en-US" dirty="0"/>
              <a:t>Anatomy lab</a:t>
            </a:r>
          </a:p>
          <a:p>
            <a:r>
              <a:rPr lang="en-US" dirty="0"/>
              <a:t>First patient contact</a:t>
            </a:r>
          </a:p>
          <a:p>
            <a:r>
              <a:rPr lang="en-US" dirty="0"/>
              <a:t>First experience with death</a:t>
            </a:r>
          </a:p>
          <a:p>
            <a:r>
              <a:rPr lang="en-US" dirty="0"/>
              <a:t>First time being a doctor crossed your mind/</a:t>
            </a:r>
            <a:r>
              <a:rPr lang="en-US"/>
              <a:t>doubt crossed your mind</a:t>
            </a:r>
            <a:endParaRPr lang="en-US" dirty="0"/>
          </a:p>
          <a:p>
            <a:r>
              <a:rPr lang="en-US" dirty="0"/>
              <a:t>Medical school interviews </a:t>
            </a:r>
          </a:p>
          <a:p>
            <a:r>
              <a:rPr lang="en-US" dirty="0"/>
              <a:t>Failures</a:t>
            </a:r>
          </a:p>
          <a:p>
            <a:pPr marL="0" indent="0">
              <a:buNone/>
            </a:pPr>
            <a:endParaRPr lang="en-US" dirty="0"/>
          </a:p>
        </p:txBody>
      </p:sp>
    </p:spTree>
    <p:extLst>
      <p:ext uri="{BB962C8B-B14F-4D97-AF65-F5344CB8AC3E}">
        <p14:creationId xmlns:p14="http://schemas.microsoft.com/office/powerpoint/2010/main" val="1116404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6B2C7-14BC-8940-89B0-2DE4D4A0ECE4}"/>
              </a:ext>
            </a:extLst>
          </p:cNvPr>
          <p:cNvSpPr>
            <a:spLocks noGrp="1"/>
          </p:cNvSpPr>
          <p:nvPr>
            <p:ph type="title"/>
          </p:nvPr>
        </p:nvSpPr>
        <p:spPr/>
        <p:txBody>
          <a:bodyPr/>
          <a:lstStyle/>
          <a:p>
            <a:r>
              <a:rPr lang="en-US" dirty="0"/>
              <a:t>Pitfalls</a:t>
            </a:r>
          </a:p>
        </p:txBody>
      </p:sp>
      <p:graphicFrame>
        <p:nvGraphicFramePr>
          <p:cNvPr id="5" name="Content Placeholder 2">
            <a:extLst>
              <a:ext uri="{FF2B5EF4-FFF2-40B4-BE49-F238E27FC236}">
                <a16:creationId xmlns:a16="http://schemas.microsoft.com/office/drawing/2014/main" id="{8933D956-5685-4517-905D-66EDB0CE6E85}"/>
              </a:ext>
            </a:extLst>
          </p:cNvPr>
          <p:cNvGraphicFramePr>
            <a:graphicFrameLocks noGrp="1"/>
          </p:cNvGraphicFramePr>
          <p:nvPr>
            <p:ph idx="1"/>
          </p:nvPr>
        </p:nvGraphicFramePr>
        <p:xfrm>
          <a:off x="2589212" y="2133600"/>
          <a:ext cx="8915400" cy="377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4849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Detail Shot Of stone stairs in blue tone">
            <a:extLst>
              <a:ext uri="{FF2B5EF4-FFF2-40B4-BE49-F238E27FC236}">
                <a16:creationId xmlns:a16="http://schemas.microsoft.com/office/drawing/2014/main" id="{EDEF6EAB-13C6-4CCB-8B95-1A12C5DD6355}"/>
              </a:ext>
            </a:extLst>
          </p:cNvPr>
          <p:cNvPicPr>
            <a:picLocks noChangeAspect="1"/>
          </p:cNvPicPr>
          <p:nvPr/>
        </p:nvPicPr>
        <p:blipFill rotWithShape="1">
          <a:blip r:embed="rId2">
            <a:duotone>
              <a:schemeClr val="bg2">
                <a:shade val="45000"/>
                <a:satMod val="135000"/>
              </a:schemeClr>
              <a:prstClr val="white"/>
            </a:duotone>
            <a:alphaModFix amt="40000"/>
          </a:blip>
          <a:srcRect b="15730"/>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0D38C931-5C8F-384F-954D-4AD08D9110B8}"/>
              </a:ext>
            </a:extLst>
          </p:cNvPr>
          <p:cNvSpPr>
            <a:spLocks noGrp="1"/>
          </p:cNvSpPr>
          <p:nvPr>
            <p:ph type="title"/>
          </p:nvPr>
        </p:nvSpPr>
        <p:spPr>
          <a:xfrm>
            <a:off x="2592925" y="624110"/>
            <a:ext cx="8911687" cy="1280890"/>
          </a:xfrm>
        </p:spPr>
        <p:txBody>
          <a:bodyPr>
            <a:normAutofit/>
          </a:bodyPr>
          <a:lstStyle/>
          <a:p>
            <a:r>
              <a:rPr lang="en-US" dirty="0"/>
              <a:t>Next Steps</a:t>
            </a:r>
          </a:p>
        </p:txBody>
      </p:sp>
      <p:grpSp>
        <p:nvGrpSpPr>
          <p:cNvPr id="25" name="Group 24">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3189D599-77CC-7245-A452-DA8A33B6B7CB}"/>
              </a:ext>
            </a:extLst>
          </p:cNvPr>
          <p:cNvSpPr>
            <a:spLocks noGrp="1"/>
          </p:cNvSpPr>
          <p:nvPr>
            <p:ph idx="1"/>
          </p:nvPr>
        </p:nvSpPr>
        <p:spPr>
          <a:xfrm>
            <a:off x="2589212" y="2133600"/>
            <a:ext cx="8915400" cy="3777622"/>
          </a:xfrm>
          <a:noFill/>
        </p:spPr>
        <p:txBody>
          <a:bodyPr>
            <a:normAutofit/>
          </a:bodyPr>
          <a:lstStyle/>
          <a:p>
            <a:r>
              <a:rPr lang="en-US" sz="2400" dirty="0"/>
              <a:t>Loosen the structure of ’Narrative Medicine’</a:t>
            </a:r>
          </a:p>
          <a:p>
            <a:r>
              <a:rPr lang="en-US" sz="2400" dirty="0"/>
              <a:t>Employ expressive writing and memoir</a:t>
            </a:r>
          </a:p>
          <a:p>
            <a:r>
              <a:rPr lang="en-US" sz="2400" dirty="0"/>
              <a:t>Make safe spaces for writing and sharing</a:t>
            </a:r>
          </a:p>
          <a:p>
            <a:r>
              <a:rPr lang="en-US" sz="2400" dirty="0"/>
              <a:t>Make opportunities available for medical students, residents and practicing physicians to practice expressive writing formally and informally</a:t>
            </a:r>
          </a:p>
          <a:p>
            <a:r>
              <a:rPr lang="en-US" sz="2400" dirty="0"/>
              <a:t>Collect data -  burnout and empathy measure</a:t>
            </a:r>
          </a:p>
          <a:p>
            <a:pPr marL="0" indent="0">
              <a:buNone/>
            </a:pPr>
            <a:r>
              <a:rPr lang="en-US" sz="2400" dirty="0"/>
              <a:t>                                questionnaires to assess other affects</a:t>
            </a:r>
          </a:p>
          <a:p>
            <a:pPr marL="0" indent="0">
              <a:buNone/>
            </a:pPr>
            <a:endParaRPr lang="en-US" dirty="0"/>
          </a:p>
        </p:txBody>
      </p:sp>
    </p:spTree>
    <p:extLst>
      <p:ext uri="{BB962C8B-B14F-4D97-AF65-F5344CB8AC3E}">
        <p14:creationId xmlns:p14="http://schemas.microsoft.com/office/powerpoint/2010/main" val="118408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Group 11">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3"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7"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EACFBA6C-4DA3-3340-BA1E-C36F38E6A3ED}"/>
              </a:ext>
            </a:extLst>
          </p:cNvPr>
          <p:cNvSpPr>
            <a:spLocks noGrp="1"/>
          </p:cNvSpPr>
          <p:nvPr>
            <p:ph type="title"/>
          </p:nvPr>
        </p:nvSpPr>
        <p:spPr>
          <a:xfrm>
            <a:off x="6483096" y="624110"/>
            <a:ext cx="5021516" cy="1280890"/>
          </a:xfrm>
        </p:spPr>
        <p:txBody>
          <a:bodyPr>
            <a:normAutofit/>
          </a:bodyPr>
          <a:lstStyle/>
          <a:p>
            <a:r>
              <a:rPr lang="en-US" sz="3300"/>
              <a:t>Writing has been in the Anti-Burnout Toolkit</a:t>
            </a:r>
          </a:p>
        </p:txBody>
      </p:sp>
      <p:sp>
        <p:nvSpPr>
          <p:cNvPr id="40" name="Rectangle 39">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5" descr="Desk with stethoscope and computer keyboard">
            <a:extLst>
              <a:ext uri="{FF2B5EF4-FFF2-40B4-BE49-F238E27FC236}">
                <a16:creationId xmlns:a16="http://schemas.microsoft.com/office/drawing/2014/main" id="{A5639617-6BF7-4B9E-8706-E0AE94BEE377}"/>
              </a:ext>
            </a:extLst>
          </p:cNvPr>
          <p:cNvPicPr>
            <a:picLocks noChangeAspect="1"/>
          </p:cNvPicPr>
          <p:nvPr/>
        </p:nvPicPr>
        <p:blipFill rotWithShape="1">
          <a:blip r:embed="rId3"/>
          <a:srcRect l="54536" r="-2" b="-2"/>
          <a:stretch/>
        </p:blipFill>
        <p:spPr>
          <a:xfrm>
            <a:off x="-1555" y="1731"/>
            <a:ext cx="4671091" cy="6858000"/>
          </a:xfrm>
          <a:prstGeom prst="rect">
            <a:avLst/>
          </a:prstGeom>
        </p:spPr>
      </p:pic>
      <p:sp>
        <p:nvSpPr>
          <p:cNvPr id="4" name="Content Placeholder 3">
            <a:extLst>
              <a:ext uri="{FF2B5EF4-FFF2-40B4-BE49-F238E27FC236}">
                <a16:creationId xmlns:a16="http://schemas.microsoft.com/office/drawing/2014/main" id="{8E89DD97-E450-DD41-867F-FE78823F7902}"/>
              </a:ext>
            </a:extLst>
          </p:cNvPr>
          <p:cNvSpPr>
            <a:spLocks noGrp="1"/>
          </p:cNvSpPr>
          <p:nvPr>
            <p:ph idx="1"/>
          </p:nvPr>
        </p:nvSpPr>
        <p:spPr>
          <a:xfrm>
            <a:off x="6438191" y="2133600"/>
            <a:ext cx="5066419" cy="3777622"/>
          </a:xfrm>
        </p:spPr>
        <p:txBody>
          <a:bodyPr>
            <a:normAutofit/>
          </a:bodyPr>
          <a:lstStyle/>
          <a:p>
            <a:r>
              <a:rPr lang="en-US" dirty="0"/>
              <a:t>There has long been knowledge of writing as a useful tool for all kinds of distress</a:t>
            </a:r>
          </a:p>
          <a:p>
            <a:r>
              <a:rPr lang="en-US" dirty="0"/>
              <a:t>Medical schools and training programs have harnessed this in the form of  Narrative Medicine</a:t>
            </a:r>
          </a:p>
          <a:p>
            <a:endParaRPr lang="en-US" dirty="0"/>
          </a:p>
          <a:p>
            <a:pPr marL="0" indent="0">
              <a:buNone/>
            </a:pPr>
            <a:r>
              <a:rPr lang="en-US" dirty="0"/>
              <a:t>    </a:t>
            </a:r>
          </a:p>
        </p:txBody>
      </p:sp>
    </p:spTree>
    <p:extLst>
      <p:ext uri="{BB962C8B-B14F-4D97-AF65-F5344CB8AC3E}">
        <p14:creationId xmlns:p14="http://schemas.microsoft.com/office/powerpoint/2010/main" val="129814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783EC-B953-BE47-8C73-6DD0432E5A70}"/>
              </a:ext>
            </a:extLst>
          </p:cNvPr>
          <p:cNvSpPr>
            <a:spLocks noGrp="1"/>
          </p:cNvSpPr>
          <p:nvPr>
            <p:ph type="title"/>
          </p:nvPr>
        </p:nvSpPr>
        <p:spPr>
          <a:xfrm>
            <a:off x="3373062" y="624110"/>
            <a:ext cx="8131550" cy="1280890"/>
          </a:xfrm>
        </p:spPr>
        <p:txBody>
          <a:bodyPr>
            <a:normAutofit/>
          </a:bodyPr>
          <a:lstStyle/>
          <a:p>
            <a:r>
              <a:rPr lang="en-US" dirty="0"/>
              <a:t>Anecdotally, Writing Helped Me</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A93D9988-0234-1840-A019-3ECB3B8638F9}"/>
              </a:ext>
            </a:extLst>
          </p:cNvPr>
          <p:cNvSpPr>
            <a:spLocks noGrp="1"/>
          </p:cNvSpPr>
          <p:nvPr>
            <p:ph idx="1"/>
          </p:nvPr>
        </p:nvSpPr>
        <p:spPr>
          <a:xfrm>
            <a:off x="3373062" y="2133600"/>
            <a:ext cx="8131550" cy="3777622"/>
          </a:xfrm>
        </p:spPr>
        <p:txBody>
          <a:bodyPr>
            <a:normAutofit/>
          </a:bodyPr>
          <a:lstStyle/>
          <a:p>
            <a:r>
              <a:rPr lang="en-US" sz="1700"/>
              <a:t>I was already writing</a:t>
            </a:r>
          </a:p>
          <a:p>
            <a:r>
              <a:rPr lang="en-US" sz="1700"/>
              <a:t>I wrote and taught Narrative Medicine</a:t>
            </a:r>
          </a:p>
          <a:p>
            <a:r>
              <a:rPr lang="en-US" sz="1700"/>
              <a:t>I journaled and wrote personal essays </a:t>
            </a:r>
          </a:p>
          <a:p>
            <a:r>
              <a:rPr lang="en-US" sz="1700"/>
              <a:t>Writing thoughts and feelings clarified my thinking and provided stress relief</a:t>
            </a:r>
          </a:p>
          <a:p>
            <a:pPr marL="0" indent="0">
              <a:buNone/>
            </a:pPr>
            <a:r>
              <a:rPr lang="en-US" sz="1700"/>
              <a:t>BUT  I DIDN’T SHARE THE WORK</a:t>
            </a:r>
          </a:p>
          <a:p>
            <a:r>
              <a:rPr lang="en-US" sz="1700"/>
              <a:t>I didn’t want to be a ‘complainer’, or be seen as self-centered or needy</a:t>
            </a:r>
          </a:p>
          <a:p>
            <a:r>
              <a:rPr lang="en-US" sz="1700"/>
              <a:t>I was supposed to be the caretaker!  I wasn’t supposed to have needs. </a:t>
            </a:r>
          </a:p>
          <a:p>
            <a:r>
              <a:rPr lang="en-US" sz="1700"/>
              <a:t>Writing about self was not accepted as part of medical education or medical practice</a:t>
            </a:r>
          </a:p>
        </p:txBody>
      </p:sp>
    </p:spTree>
    <p:extLst>
      <p:ext uri="{BB962C8B-B14F-4D97-AF65-F5344CB8AC3E}">
        <p14:creationId xmlns:p14="http://schemas.microsoft.com/office/powerpoint/2010/main" val="117649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6FE14-FAAC-6F47-B228-C8D623CB54C7}"/>
              </a:ext>
            </a:extLst>
          </p:cNvPr>
          <p:cNvSpPr>
            <a:spLocks noGrp="1"/>
          </p:cNvSpPr>
          <p:nvPr>
            <p:ph type="title"/>
          </p:nvPr>
        </p:nvSpPr>
        <p:spPr>
          <a:xfrm>
            <a:off x="3373062" y="624110"/>
            <a:ext cx="8131550" cy="1280890"/>
          </a:xfrm>
        </p:spPr>
        <p:txBody>
          <a:bodyPr>
            <a:normAutofit/>
          </a:bodyPr>
          <a:lstStyle/>
          <a:p>
            <a:r>
              <a:rPr lang="en-US" dirty="0"/>
              <a:t>Narrative Medicine and Burnout</a:t>
            </a: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DA6C57AE-44BC-4D4F-8710-9CCC8F9F456A}"/>
              </a:ext>
            </a:extLst>
          </p:cNvPr>
          <p:cNvSpPr>
            <a:spLocks noGrp="1"/>
          </p:cNvSpPr>
          <p:nvPr>
            <p:ph idx="1"/>
          </p:nvPr>
        </p:nvSpPr>
        <p:spPr>
          <a:xfrm>
            <a:off x="3373062" y="2133600"/>
            <a:ext cx="8131550" cy="3777622"/>
          </a:xfrm>
        </p:spPr>
        <p:txBody>
          <a:bodyPr>
            <a:normAutofit/>
          </a:bodyPr>
          <a:lstStyle/>
          <a:p>
            <a:r>
              <a:rPr lang="en-US"/>
              <a:t>Writing as a part of medical training and practice has been around for decades</a:t>
            </a:r>
          </a:p>
          <a:p>
            <a:r>
              <a:rPr lang="en-US"/>
              <a:t>Narrative Medicine, a discipline led by Dr. Rita Charon at Columbia has long been touted as a way to promote compassion for patients </a:t>
            </a:r>
          </a:p>
          <a:p>
            <a:r>
              <a:rPr lang="en-US"/>
              <a:t>What is Narrative Medicine?</a:t>
            </a:r>
          </a:p>
          <a:p>
            <a:r>
              <a:rPr lang="en-US"/>
              <a:t>Does it actually decrease burnout?</a:t>
            </a:r>
          </a:p>
          <a:p>
            <a:endParaRPr lang="en-US"/>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75769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84ED4-5C75-4444-842B-B4A29CA02CD1}"/>
              </a:ext>
            </a:extLst>
          </p:cNvPr>
          <p:cNvSpPr>
            <a:spLocks noGrp="1"/>
          </p:cNvSpPr>
          <p:nvPr>
            <p:ph type="title"/>
          </p:nvPr>
        </p:nvSpPr>
        <p:spPr/>
        <p:txBody>
          <a:bodyPr/>
          <a:lstStyle/>
          <a:p>
            <a:r>
              <a:rPr lang="en-US" dirty="0"/>
              <a:t>What is Narrative Medicine?</a:t>
            </a:r>
          </a:p>
        </p:txBody>
      </p:sp>
      <p:sp>
        <p:nvSpPr>
          <p:cNvPr id="3" name="Content Placeholder 2">
            <a:extLst>
              <a:ext uri="{FF2B5EF4-FFF2-40B4-BE49-F238E27FC236}">
                <a16:creationId xmlns:a16="http://schemas.microsoft.com/office/drawing/2014/main" id="{4ABF8D25-C4DF-3343-BA83-7650787F6231}"/>
              </a:ext>
            </a:extLst>
          </p:cNvPr>
          <p:cNvSpPr>
            <a:spLocks noGrp="1"/>
          </p:cNvSpPr>
          <p:nvPr>
            <p:ph idx="1"/>
          </p:nvPr>
        </p:nvSpPr>
        <p:spPr/>
        <p:txBody>
          <a:bodyPr/>
          <a:lstStyle/>
          <a:p>
            <a:r>
              <a:rPr lang="en-US" dirty="0"/>
              <a:t>‘Narrative Medicine is a medical approach that utilizes people’s narratives in clinical practice, research and education as a way to promote healing.</a:t>
            </a:r>
          </a:p>
          <a:p>
            <a:pPr marL="0" indent="0">
              <a:buNone/>
            </a:pPr>
            <a:r>
              <a:rPr lang="en-US" dirty="0"/>
              <a:t>     It aims to address the relational and psychological dimensions that occur in  tandem with physical illness, and deals with the individual stories of patients.  In doing this, narrative medicine aims not only to validate the experience of the patient, but also to encourage creativity and self-reflection in the physician.’</a:t>
            </a:r>
          </a:p>
          <a:p>
            <a:pPr marL="0" indent="0">
              <a:buNone/>
            </a:pPr>
            <a:r>
              <a:rPr lang="en-US" dirty="0"/>
              <a:t>Dr. Charon states that Narrative Medicine is medicine practiced with narrative competence to ‘recognize, absorb, interpret, and be moved by the stories of illness. </a:t>
            </a:r>
          </a:p>
          <a:p>
            <a:pPr marL="0" indent="0">
              <a:buNone/>
            </a:pPr>
            <a:endParaRPr lang="en-US" dirty="0"/>
          </a:p>
        </p:txBody>
      </p:sp>
    </p:spTree>
    <p:extLst>
      <p:ext uri="{BB962C8B-B14F-4D97-AF65-F5344CB8AC3E}">
        <p14:creationId xmlns:p14="http://schemas.microsoft.com/office/powerpoint/2010/main" val="411242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1C9B22-01A5-064D-A4C8-D9A7A1006CB2}"/>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Does Narrative Medicine Decrease </a:t>
            </a:r>
            <a:br>
              <a:rPr lang="en-US" sz="3200">
                <a:solidFill>
                  <a:schemeClr val="bg1"/>
                </a:solidFill>
              </a:rPr>
            </a:br>
            <a:r>
              <a:rPr lang="en-US" sz="3200">
                <a:solidFill>
                  <a:schemeClr val="bg1"/>
                </a:solidFill>
              </a:rPr>
              <a:t>Burnout?</a:t>
            </a: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B1F0F81-8EAE-4B24-83F4-6F26E2F760F2}"/>
              </a:ext>
            </a:extLst>
          </p:cNvPr>
          <p:cNvGraphicFramePr>
            <a:graphicFrameLocks noGrp="1"/>
          </p:cNvGraphicFramePr>
          <p:nvPr>
            <p:ph idx="1"/>
            <p:extLst>
              <p:ext uri="{D42A27DB-BD31-4B8C-83A1-F6EECF244321}">
                <p14:modId xmlns:p14="http://schemas.microsoft.com/office/powerpoint/2010/main" val="103819357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783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B792-39C9-E74C-926A-F0535DCE439A}"/>
              </a:ext>
            </a:extLst>
          </p:cNvPr>
          <p:cNvSpPr>
            <a:spLocks noGrp="1"/>
          </p:cNvSpPr>
          <p:nvPr>
            <p:ph type="title"/>
          </p:nvPr>
        </p:nvSpPr>
        <p:spPr/>
        <p:txBody>
          <a:bodyPr/>
          <a:lstStyle/>
          <a:p>
            <a:r>
              <a:rPr lang="en-US" dirty="0"/>
              <a:t>Could Writing in Genres other than NM be useful for Burnout or Empathy?</a:t>
            </a:r>
          </a:p>
        </p:txBody>
      </p:sp>
      <p:sp>
        <p:nvSpPr>
          <p:cNvPr id="3" name="Content Placeholder 2">
            <a:extLst>
              <a:ext uri="{FF2B5EF4-FFF2-40B4-BE49-F238E27FC236}">
                <a16:creationId xmlns:a16="http://schemas.microsoft.com/office/drawing/2014/main" id="{77ED2D31-7490-AE49-B363-21527FE923F6}"/>
              </a:ext>
            </a:extLst>
          </p:cNvPr>
          <p:cNvSpPr>
            <a:spLocks noGrp="1"/>
          </p:cNvSpPr>
          <p:nvPr>
            <p:ph idx="1"/>
          </p:nvPr>
        </p:nvSpPr>
        <p:spPr>
          <a:xfrm>
            <a:off x="2589212" y="2133599"/>
            <a:ext cx="8915400" cy="3995351"/>
          </a:xfrm>
        </p:spPr>
        <p:txBody>
          <a:bodyPr>
            <a:noAutofit/>
          </a:bodyPr>
          <a:lstStyle/>
          <a:p>
            <a:r>
              <a:rPr lang="en-US" sz="2000" dirty="0"/>
              <a:t>In most academic and hospital settings, Narrative Medicine is the only form of creative writing incorporated into curriculum or offered electively</a:t>
            </a:r>
          </a:p>
          <a:p>
            <a:r>
              <a:rPr lang="en-US" sz="2000" dirty="0"/>
              <a:t>Narrative Medicine fits in with the mission of patient care</a:t>
            </a:r>
          </a:p>
          <a:p>
            <a:r>
              <a:rPr lang="en-US" sz="2000" dirty="0"/>
              <a:t>Narrative Medicine also potentially fits with the going narrative in medical training that the needs of the caretaker must always be subjugated.</a:t>
            </a:r>
          </a:p>
          <a:p>
            <a:r>
              <a:rPr lang="en-US" sz="2000" dirty="0"/>
              <a:t>Yet reading of literature in many genres is promoted in some medical training programs, and other art forms such as visual art and even dance have been introduced in academic medicine – </a:t>
            </a:r>
          </a:p>
          <a:p>
            <a:r>
              <a:rPr lang="en-US" sz="2000" dirty="0"/>
              <a:t>Why not broaden the scope of writing?</a:t>
            </a:r>
          </a:p>
        </p:txBody>
      </p:sp>
    </p:spTree>
    <p:extLst>
      <p:ext uri="{BB962C8B-B14F-4D97-AF65-F5344CB8AC3E}">
        <p14:creationId xmlns:p14="http://schemas.microsoft.com/office/powerpoint/2010/main" val="420709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633B5-87C1-E04D-B6F0-F198A62F008F}"/>
              </a:ext>
            </a:extLst>
          </p:cNvPr>
          <p:cNvSpPr>
            <a:spLocks noGrp="1"/>
          </p:cNvSpPr>
          <p:nvPr>
            <p:ph type="title"/>
          </p:nvPr>
        </p:nvSpPr>
        <p:spPr>
          <a:xfrm>
            <a:off x="1259893" y="3101093"/>
            <a:ext cx="2454052" cy="3029344"/>
          </a:xfrm>
        </p:spPr>
        <p:txBody>
          <a:bodyPr>
            <a:normAutofit/>
          </a:bodyPr>
          <a:lstStyle/>
          <a:p>
            <a:r>
              <a:rPr lang="en-US" sz="3200">
                <a:solidFill>
                  <a:schemeClr val="bg1"/>
                </a:solidFill>
              </a:rPr>
              <a:t>Physician Writers</a:t>
            </a:r>
          </a:p>
        </p:txBody>
      </p:sp>
      <p:sp>
        <p:nvSpPr>
          <p:cNvPr id="57"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59" name="Rectangle 58">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Content Placeholder 2">
            <a:extLst>
              <a:ext uri="{FF2B5EF4-FFF2-40B4-BE49-F238E27FC236}">
                <a16:creationId xmlns:a16="http://schemas.microsoft.com/office/drawing/2014/main" id="{C385B130-F01C-4FA9-B99E-8301C8E6E6DF}"/>
              </a:ext>
            </a:extLst>
          </p:cNvPr>
          <p:cNvGraphicFramePr>
            <a:graphicFrameLocks noGrp="1"/>
          </p:cNvGraphicFramePr>
          <p:nvPr>
            <p:ph idx="1"/>
            <p:extLst>
              <p:ext uri="{D42A27DB-BD31-4B8C-83A1-F6EECF244321}">
                <p14:modId xmlns:p14="http://schemas.microsoft.com/office/powerpoint/2010/main" val="3933605818"/>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16398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488</TotalTime>
  <Words>2747</Words>
  <Application>Microsoft Macintosh PowerPoint</Application>
  <PresentationFormat>Widescreen</PresentationFormat>
  <Paragraphs>215</Paragraphs>
  <Slides>23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Wingdings</vt:lpstr>
      <vt:lpstr>Wingdings 3</vt:lpstr>
      <vt:lpstr>Wisp</vt:lpstr>
      <vt:lpstr>Writing Physician Stories to Combat Burnout in Medicine</vt:lpstr>
      <vt:lpstr>The Road to Burnout is Paved with Good Intentions</vt:lpstr>
      <vt:lpstr>Writing has been in the Anti-Burnout Toolkit</vt:lpstr>
      <vt:lpstr>Anecdotally, Writing Helped Me</vt:lpstr>
      <vt:lpstr>Narrative Medicine and Burnout</vt:lpstr>
      <vt:lpstr>What is Narrative Medicine?</vt:lpstr>
      <vt:lpstr>Does Narrative Medicine Decrease  Burnout?</vt:lpstr>
      <vt:lpstr>Could Writing in Genres other than NM be useful for Burnout or Empathy?</vt:lpstr>
      <vt:lpstr>Physician Writers</vt:lpstr>
      <vt:lpstr>Writing Has  Power </vt:lpstr>
      <vt:lpstr>The Expressive Writing Paradigm</vt:lpstr>
      <vt:lpstr>Expressive Writing for Doctors?</vt:lpstr>
      <vt:lpstr>What is the Difference between Narrative Medicine and Physician Memoir?</vt:lpstr>
      <vt:lpstr>Medical Memoir for Physicians</vt:lpstr>
      <vt:lpstr>Why Memoir?</vt:lpstr>
      <vt:lpstr>Why a Writing Group</vt:lpstr>
      <vt:lpstr>Making a Safe Space for Writing and Telling our Stories</vt:lpstr>
      <vt:lpstr>Anecdotal Success</vt:lpstr>
      <vt:lpstr>Why Quality Matters</vt:lpstr>
      <vt:lpstr>Which Craft Elements might be Important in Combatting Burnout?</vt:lpstr>
      <vt:lpstr>Cuing Useful topics/ideas</vt:lpstr>
      <vt:lpstr>Pitfalls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our Stories to Combat Burnout in Medicine</dc:title>
  <dc:creator>rosalind kaplan</dc:creator>
  <cp:lastModifiedBy>rosalind kaplan</cp:lastModifiedBy>
  <cp:revision>41</cp:revision>
  <dcterms:created xsi:type="dcterms:W3CDTF">2021-06-11T00:30:19Z</dcterms:created>
  <dcterms:modified xsi:type="dcterms:W3CDTF">2021-08-17T18:02:51Z</dcterms:modified>
</cp:coreProperties>
</file>