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35"/>
  </p:notesMasterIdLst>
  <p:sldIdLst>
    <p:sldId id="257" r:id="rId6"/>
    <p:sldId id="264" r:id="rId7"/>
    <p:sldId id="270" r:id="rId8"/>
    <p:sldId id="426" r:id="rId9"/>
    <p:sldId id="389" r:id="rId10"/>
    <p:sldId id="412" r:id="rId11"/>
    <p:sldId id="393" r:id="rId12"/>
    <p:sldId id="396" r:id="rId13"/>
    <p:sldId id="397" r:id="rId14"/>
    <p:sldId id="395" r:id="rId15"/>
    <p:sldId id="394" r:id="rId16"/>
    <p:sldId id="415" r:id="rId17"/>
    <p:sldId id="413" r:id="rId18"/>
    <p:sldId id="280" r:id="rId19"/>
    <p:sldId id="392" r:id="rId20"/>
    <p:sldId id="425" r:id="rId21"/>
    <p:sldId id="408" r:id="rId22"/>
    <p:sldId id="373" r:id="rId23"/>
    <p:sldId id="414" r:id="rId24"/>
    <p:sldId id="422" r:id="rId25"/>
    <p:sldId id="418" r:id="rId26"/>
    <p:sldId id="383" r:id="rId27"/>
    <p:sldId id="405" r:id="rId28"/>
    <p:sldId id="387" r:id="rId29"/>
    <p:sldId id="427" r:id="rId30"/>
    <p:sldId id="423" r:id="rId31"/>
    <p:sldId id="402" r:id="rId32"/>
    <p:sldId id="406" r:id="rId33"/>
    <p:sldId id="400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6"/>
    <a:srgbClr val="DF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3DC80-4AF1-49EE-8553-D62C2C5C1F55}" v="2" dt="2022-08-11T12:10:28.365"/>
    <p1510:client id="{AF3B67F7-178B-4891-BD54-C88B85A8D689}" v="23" dt="2022-08-10T15:44:40.522"/>
    <p1510:client id="{FDB73B03-F6CA-4090-B49E-2EA1FF980412}" v="15" dt="2022-08-10T18:29:26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395" autoAdjust="0"/>
  </p:normalViewPr>
  <p:slideViewPr>
    <p:cSldViewPr snapToGrid="0">
      <p:cViewPr varScale="1">
        <p:scale>
          <a:sx n="57" d="100"/>
          <a:sy n="57" d="100"/>
        </p:scale>
        <p:origin x="44" y="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28"/>
    </p:cViewPr>
  </p:sorterViewPr>
  <p:notesViewPr>
    <p:cSldViewPr snapToGrid="0">
      <p:cViewPr>
        <p:scale>
          <a:sx n="90" d="100"/>
          <a:sy n="90" d="100"/>
        </p:scale>
        <p:origin x="1512" y="-7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veau, Christiane" userId="182cce12-a93b-4ac1-bbd8-8db818161840" providerId="ADAL" clId="{4963DC80-4AF1-49EE-8553-D62C2C5C1F55}"/>
    <pc:docChg chg="addSld delSld modSld sldOrd">
      <pc:chgData name="Corriveau, Christiane" userId="182cce12-a93b-4ac1-bbd8-8db818161840" providerId="ADAL" clId="{4963DC80-4AF1-49EE-8553-D62C2C5C1F55}" dt="2022-08-11T12:11:52.176" v="71" actId="47"/>
      <pc:docMkLst>
        <pc:docMk/>
      </pc:docMkLst>
      <pc:sldChg chg="addSp modSp add mod ord modNotesTx">
        <pc:chgData name="Corriveau, Christiane" userId="182cce12-a93b-4ac1-bbd8-8db818161840" providerId="ADAL" clId="{4963DC80-4AF1-49EE-8553-D62C2C5C1F55}" dt="2022-08-11T12:11:45.891" v="70" actId="14100"/>
        <pc:sldMkLst>
          <pc:docMk/>
          <pc:sldMk cId="1547686259" sldId="270"/>
        </pc:sldMkLst>
        <pc:spChg chg="add mod">
          <ac:chgData name="Corriveau, Christiane" userId="182cce12-a93b-4ac1-bbd8-8db818161840" providerId="ADAL" clId="{4963DC80-4AF1-49EE-8553-D62C2C5C1F55}" dt="2022-08-11T12:11:45.891" v="70" actId="14100"/>
          <ac:spMkLst>
            <pc:docMk/>
            <pc:sldMk cId="1547686259" sldId="270"/>
            <ac:spMk id="3" creationId="{973D023B-4ED1-44FB-9760-BBB20EC5B752}"/>
          </ac:spMkLst>
        </pc:spChg>
      </pc:sldChg>
      <pc:sldChg chg="modSp del mod">
        <pc:chgData name="Corriveau, Christiane" userId="182cce12-a93b-4ac1-bbd8-8db818161840" providerId="ADAL" clId="{4963DC80-4AF1-49EE-8553-D62C2C5C1F55}" dt="2022-08-11T12:11:52.176" v="71" actId="47"/>
        <pc:sldMkLst>
          <pc:docMk/>
          <pc:sldMk cId="376118457" sldId="365"/>
        </pc:sldMkLst>
        <pc:spChg chg="mod">
          <ac:chgData name="Corriveau, Christiane" userId="182cce12-a93b-4ac1-bbd8-8db818161840" providerId="ADAL" clId="{4963DC80-4AF1-49EE-8553-D62C2C5C1F55}" dt="2022-08-11T10:55:31.977" v="2" actId="1076"/>
          <ac:spMkLst>
            <pc:docMk/>
            <pc:sldMk cId="376118457" sldId="365"/>
            <ac:spMk id="6" creationId="{A753F90C-2652-4F7B-87DC-2A81254955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F3C33-83D9-4005-8B77-0FA7247C2098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6BF7A-10C7-4E60-984D-B84EBB11B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Everyone</a:t>
            </a:r>
          </a:p>
          <a:p>
            <a:endParaRPr lang="en-US" dirty="0"/>
          </a:p>
          <a:p>
            <a:r>
              <a:rPr lang="en-US" dirty="0"/>
              <a:t>I am so happy to be spending the next hour with you talking about ways to effect change that can lead to improvements in the lives of healthcare workers in your organization</a:t>
            </a:r>
          </a:p>
          <a:p>
            <a:endParaRPr lang="en-US" dirty="0"/>
          </a:p>
          <a:p>
            <a:r>
              <a:rPr lang="en-US" dirty="0"/>
              <a:t>Share with you some of the literature and  programs that have been demonstrated to show benefit and create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4F63-41B5-40B1-ADA6-1BA9F97BFF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6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Self-care and self-valuation key</a:t>
            </a:r>
          </a:p>
          <a:p>
            <a:r>
              <a:rPr lang="en-US" dirty="0"/>
              <a:t>Leadership behavior assessment impacted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5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Mayo Clinic Participatory Management Leadership Index</a:t>
            </a:r>
          </a:p>
          <a:p>
            <a:r>
              <a:rPr lang="en-US" dirty="0"/>
              <a:t>This instrument was designed to evaluate dimensions of leadership that drive engagement and discretionary effort among team members. The original 12-item instrument was subsequently revised to a 9-item instrument as previously reported.17 Each item is scored on a 5-point Likert scale (1 = strongly agree; 5 = strongly agree) and scores are summed to yield a total score. The aggregate leadership behavior score for each leader is calculated by the composite evaluations of all responding physicians they supervise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4F63-41B5-40B1-ADA6-1BA9F97BFF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4F63-41B5-40B1-ADA6-1BA9F97BFF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3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4F63-41B5-40B1-ADA6-1BA9F97BFF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26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one of the evidence based approached using </a:t>
            </a:r>
          </a:p>
          <a:p>
            <a:r>
              <a:rPr lang="en-US" dirty="0"/>
              <a:t>Caring about people, always and helping people work together to find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324" tIns="46662" rIns="93324" bIns="4666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7D4542F-6525-4BFB-95E2-7BDDECA79AC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77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Swenson and Shanafelt- Mayo</a:t>
            </a:r>
          </a:p>
          <a:p>
            <a:r>
              <a:rPr lang="en-US" dirty="0"/>
              <a:t>Create Agency for your team to help fix the issue</a:t>
            </a:r>
          </a:p>
          <a:p>
            <a:r>
              <a:rPr lang="en-US" dirty="0"/>
              <a:t>Partnership: Empower HCW to develop and implement solutions</a:t>
            </a:r>
          </a:p>
          <a:p>
            <a:r>
              <a:rPr lang="en-US" dirty="0"/>
              <a:t>Select leaders  on the team to get the project done; establish this as pat of the leadership development process ; coach, action learning, mentoring, assessment, feedback</a:t>
            </a:r>
          </a:p>
          <a:p>
            <a:r>
              <a:rPr lang="en-US" dirty="0"/>
              <a:t>Resource the effort to help them, continue with leadership development</a:t>
            </a:r>
          </a:p>
          <a:p>
            <a:r>
              <a:rPr lang="en-US" dirty="0"/>
              <a:t>Repeat: commit to a process of continuous improvement; revisit with original focus groups, work on the next steps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 champions to help partner and get work done</a:t>
            </a:r>
          </a:p>
          <a:p>
            <a:endParaRPr lang="en-US" dirty="0"/>
          </a:p>
          <a:p>
            <a:r>
              <a:rPr lang="en-US" dirty="0"/>
              <a:t>Esprit de corps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5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7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acknowledge that the work we all do is hard and the past several years has particularly challenging for all</a:t>
            </a:r>
          </a:p>
          <a:p>
            <a:r>
              <a:rPr lang="en-US" dirty="0"/>
              <a:t>Create a Safe Culture to speak openly and seek the help/support needed</a:t>
            </a:r>
          </a:p>
          <a:p>
            <a:r>
              <a:rPr lang="en-US" dirty="0"/>
              <a:t>Leaders should model supportive behaviors to their teams; it’s OK to not be OK and here is how we are going to help</a:t>
            </a:r>
          </a:p>
          <a:p>
            <a:r>
              <a:rPr lang="en-US" dirty="0"/>
              <a:t>Culture of caring and inclusion for all employees; looking out for each other and identifying distress and need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4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1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324" tIns="46662" rIns="93324" bIns="4666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E2C290-A434-5C45-82B2-BE8321E0559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11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7523ce1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7523ce183_0_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65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324" tIns="46662" rIns="93324" bIns="4666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7D4542F-6525-4BFB-95E2-7BDDECA79AC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595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4F63-41B5-40B1-ADA6-1BA9F97BFF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3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Surgeon General’s Advisory released  May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12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6BF7A-10C7-4E60-984D-B84EBB11B7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1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RECOGNIZING THE ISSUES OF THE CULTURE OF OUR PROFESSION, WE DON’T PRACTICE IN A BUBBLE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There are aspects of institutional culture and practice-based and healthcare system-based inefficiencies which get in our way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aim is to go beyond reducing burnout to increasing professional fulfillment—to create the organization environment that allows clinicians to thrive.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</a:rPr>
              <a:t>What organizational and individual strategies shown to foster joy, purpose, and meaning and reduce burnout??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4F63-41B5-40B1-ADA6-1BA9F97BFF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3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/>
              <a:t>CC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  <a:p>
            <a:pPr lvl="1"/>
            <a:r>
              <a:rPr lang="en-US" sz="1800" b="1" dirty="0">
                <a:highlight>
                  <a:srgbClr val="FFFFFF"/>
                </a:highlight>
              </a:rPr>
              <a:t>Threats to Well-being for HCWs during COVID-19:  </a:t>
            </a:r>
            <a:endParaRPr lang="en-US" dirty="0">
              <a:highlight>
                <a:srgbClr val="FFFFFF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FF"/>
                </a:highlight>
              </a:rPr>
              <a:t>Trauma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FF"/>
                </a:highlight>
              </a:rPr>
              <a:t>Fear for personal and family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FF"/>
                </a:highlight>
              </a:rPr>
              <a:t>Balancing family and childcare/educational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FF"/>
                </a:highlight>
              </a:rPr>
              <a:t>Social 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FF"/>
                </a:highlight>
              </a:rPr>
              <a:t>New and different workloads (adult patient care)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FF"/>
                </a:highlight>
              </a:rPr>
              <a:t>Worry of job insecurity/financial loss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4F63-41B5-40B1-ADA6-1BA9F97BFF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22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definition</a:t>
            </a:r>
          </a:p>
          <a:p>
            <a:r>
              <a:rPr lang="en-US" dirty="0"/>
              <a:t>The organizational, professional level culture, and sub-cultures such as units or areas of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has healthcare organizational culture changed and impacted healthcare workers over time</a:t>
            </a:r>
          </a:p>
          <a:p>
            <a:r>
              <a:rPr lang="en-US" dirty="0"/>
              <a:t>Ideal state (2.0); Engaged workforce; high quality leadership is critical to employee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6BF7A-10C7-4E60-984D-B84EBB11B7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42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we get to the 2.0 future state?</a:t>
            </a:r>
          </a:p>
          <a:p>
            <a:r>
              <a:rPr lang="en-US" dirty="0"/>
              <a:t>How do healthcare organizations create the positive changes needed to turn around the current challenges we are faced with ?</a:t>
            </a:r>
          </a:p>
          <a:p>
            <a:r>
              <a:rPr lang="en-US" dirty="0"/>
              <a:t>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that we commonly use</a:t>
            </a:r>
          </a:p>
          <a:p>
            <a:r>
              <a:rPr lang="en-US" dirty="0"/>
              <a:t>Speaks to leadership as a process</a:t>
            </a:r>
          </a:p>
          <a:p>
            <a:r>
              <a:rPr lang="en-US" dirty="0"/>
              <a:t>Individual (s) influence others to achieve a common goal 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behaviors matter </a:t>
            </a:r>
          </a:p>
          <a:p>
            <a:r>
              <a:rPr lang="en-US" dirty="0"/>
              <a:t>Healthcare workers need the support and direction to make positive changes- status quo won’t be sustainable</a:t>
            </a:r>
          </a:p>
          <a:p>
            <a:r>
              <a:rPr lang="en-US" dirty="0"/>
              <a:t>The healthcare profession and healthcare organizations need to re-assess how things are done to meet the needs of our patients and of those who support the organization- the healthcare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BF7A-10C7-4E60-984D-B84EBB11B7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31C94-62E3-4B50-A5FA-AD1FD2040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22" y="1106494"/>
            <a:ext cx="10822903" cy="493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  <a:lvl2pPr>
              <a:defRPr sz="1800" b="1">
                <a:solidFill>
                  <a:srgbClr val="FF0000"/>
                </a:solidFill>
              </a:defRPr>
            </a:lvl2pPr>
            <a:lvl3pPr>
              <a:defRPr sz="1800" b="1">
                <a:solidFill>
                  <a:srgbClr val="FF0000"/>
                </a:solidFill>
              </a:defRPr>
            </a:lvl3pPr>
            <a:lvl4pPr>
              <a:defRPr sz="1800" b="1">
                <a:solidFill>
                  <a:srgbClr val="FF0000"/>
                </a:solidFill>
              </a:defRPr>
            </a:lvl4pPr>
            <a:lvl5pPr>
              <a:defRPr sz="18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5F7F6-1AAD-4F9D-AD44-7C5CA1251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817" y="1818917"/>
            <a:ext cx="10822903" cy="2781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primary content slide layout.  Use this format for paragraphs of text, bulleted text or a combination.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Headlines are a custom shade of red (RGB 223-4-28); do not substitute other colors. The headline font is Century Gothic bold and the text font is Century Gothic (nonbold).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 not use text smaller than 12 pt. Break the content into multiple slides instead.</a:t>
            </a:r>
            <a:endParaRPr lang="ru-RU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4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EF461-0110-4D17-AEB0-90F87B34B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1436" y="509289"/>
            <a:ext cx="8643814" cy="506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77829-F3C5-4091-AA23-EAF5C982D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004" y="1376172"/>
            <a:ext cx="8636246" cy="31219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x-none" dirty="0"/>
          </a:p>
          <a:p>
            <a:pPr lvl="0"/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DB4865-29AC-47F6-AFCF-C4EF93B16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2"/>
            <a:ext cx="2163338" cy="2778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FAEC5-DEF6-4C6A-9253-474D0D82F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482"/>
            <a:ext cx="2163338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4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0BB308-8E7C-4D87-9573-F745DF1A6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035"/>
            <a:ext cx="2141035" cy="277294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F4D2EF-C2DA-4A3B-8EA0-EA182567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8814" y="509289"/>
            <a:ext cx="8636911" cy="528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1DE11AF-C556-43C2-8DFA-0AA8F81A5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66" y="1376172"/>
            <a:ext cx="8621359" cy="2652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x-none" dirty="0"/>
          </a:p>
          <a:p>
            <a:pPr lvl="0"/>
            <a:endParaRPr 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10F9-CA3A-4D76-8B2C-E51E292F0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3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0BB308-8E7C-4D87-9573-F745DF1A6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1"/>
            <a:ext cx="2141036" cy="276167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DCF2ED-FD4D-40EF-8EF7-2EEC31ABD0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523" y="509289"/>
            <a:ext cx="8644727" cy="538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6F3A0-AB3E-488D-95BA-DA01E649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6076" y="1376172"/>
            <a:ext cx="8629173" cy="26719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x-none" dirty="0"/>
          </a:p>
          <a:p>
            <a:pPr lvl="0"/>
            <a:endParaRPr 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1E7CA-429A-4E8D-B065-14D083730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2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1ECBAB-344A-4556-BE55-C07CAAF94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964" y="509289"/>
            <a:ext cx="8616235" cy="4717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B04637-2CAB-44AD-B29D-A78BDF301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817" y="1376172"/>
            <a:ext cx="8613381" cy="30815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x-none" dirty="0"/>
          </a:p>
          <a:p>
            <a:pPr lvl="0"/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335F6-2578-46B6-B38A-1212E3539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41033" cy="2761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DCD0C-9F59-438B-9BB2-66FC43D5E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8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page 1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8F2A52-52EF-41BC-B0DF-9EEA8A369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2984" y="509289"/>
            <a:ext cx="8613215" cy="519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A257AC-31B0-4F2C-809F-9361587FD9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6313" y="1376172"/>
            <a:ext cx="8613214" cy="27100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x-none" dirty="0"/>
          </a:p>
          <a:p>
            <a:pPr lvl="0"/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EC71A-9907-43B7-A5C2-736CF51E61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41035" cy="2789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199311-3538-420A-8C6D-ABA99CC5B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9482"/>
            <a:ext cx="2141035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37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 Tem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8CAA80-110A-44BA-895C-3FAACEDE34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50" y="0"/>
            <a:ext cx="2147385" cy="27892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26EE0D-2AD6-4D64-9539-57546B82D4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076450"/>
            <a:ext cx="2141034" cy="4781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8F2A52-52EF-41BC-B0DF-9EEA8A369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6715" y="509289"/>
            <a:ext cx="8629009" cy="490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A257AC-31B0-4F2C-809F-9361587FD9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9094" y="1376172"/>
            <a:ext cx="8616630" cy="27100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x-none" dirty="0"/>
          </a:p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4407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4566970-5861-4C5B-9716-BF3A1C294DE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41377068"/>
              </p:ext>
            </p:extLst>
          </p:nvPr>
        </p:nvGraphicFramePr>
        <p:xfrm>
          <a:off x="729193" y="1500188"/>
          <a:ext cx="9957859" cy="42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87">
                  <a:extLst>
                    <a:ext uri="{9D8B030D-6E8A-4147-A177-3AD203B41FA5}">
                      <a16:colId xmlns:a16="http://schemas.microsoft.com/office/drawing/2014/main" val="472281527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407789682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2368257511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293448600"/>
                    </a:ext>
                  </a:extLst>
                </a:gridCol>
                <a:gridCol w="2064343">
                  <a:extLst>
                    <a:ext uri="{9D8B030D-6E8A-4147-A177-3AD203B41FA5}">
                      <a16:colId xmlns:a16="http://schemas.microsoft.com/office/drawing/2014/main" val="521208949"/>
                    </a:ext>
                  </a:extLst>
                </a:gridCol>
              </a:tblGrid>
              <a:tr h="660053"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 marT="68580" marB="0">
                    <a:solidFill>
                      <a:srgbClr val="DF04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  <a:p>
                      <a:endParaRPr lang="en-US" sz="1400" dirty="0"/>
                    </a:p>
                  </a:txBody>
                  <a:tcPr marT="68580" marB="0">
                    <a:solidFill>
                      <a:srgbClr val="DF04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  <a:p>
                      <a:endParaRPr lang="en-US" sz="1400" dirty="0"/>
                    </a:p>
                  </a:txBody>
                  <a:tcPr marT="68580" marB="0">
                    <a:solidFill>
                      <a:srgbClr val="DF04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Content</a:t>
                      </a:r>
                    </a:p>
                    <a:p>
                      <a:endParaRPr lang="en-US" sz="1400" dirty="0"/>
                    </a:p>
                  </a:txBody>
                  <a:tcPr marT="68580" marB="0">
                    <a:solidFill>
                      <a:srgbClr val="DF04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 marT="68580" marB="0">
                    <a:solidFill>
                      <a:srgbClr val="DF0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53207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78583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59116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83428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1692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23410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F2826"/>
                          </a:solidFill>
                        </a:rPr>
                        <a:t>Copy here</a:t>
                      </a:r>
                    </a:p>
                    <a:p>
                      <a:endParaRPr lang="en-US" sz="1100" dirty="0"/>
                    </a:p>
                  </a:txBody>
                  <a:tcPr marT="68580" marB="0">
                    <a:solidFill>
                      <a:schemeClr val="bg2">
                        <a:lumMod val="1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4965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DBAAA-83A1-454A-8844-03EE1BFB9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691" y="450869"/>
            <a:ext cx="10829509" cy="571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lvl="0"/>
            <a:r>
              <a:rPr lang="en-US" dirty="0"/>
              <a:t>Insert title for table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2759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BB1CE57-CE54-4D23-AD9F-5CDDF23346A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69928" y="1169988"/>
            <a:ext cx="10832689" cy="4670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CE47-4744-4152-88A2-C40FF9840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11" y="444523"/>
            <a:ext cx="10832689" cy="574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lvl="0"/>
            <a:r>
              <a:rPr lang="en-US" dirty="0"/>
              <a:t>Insert chart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3544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CC75-EE35-4951-A284-9E3A94A54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4214" y="3056957"/>
            <a:ext cx="8257159" cy="814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9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“Insert your quotation here”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8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A7AEB-50A0-451E-BF8D-8645227CF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603" y="3445595"/>
            <a:ext cx="10832071" cy="10025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kern="900" baseline="0">
                <a:solidFill>
                  <a:srgbClr val="DF041C"/>
                </a:solidFill>
              </a:defRPr>
            </a:lvl1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continues to second line 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972410-AAC7-45C5-AEDB-27BAE059E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604" y="4738432"/>
            <a:ext cx="10832069" cy="1433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name and credentials</a:t>
            </a:r>
          </a:p>
          <a:p>
            <a:r>
              <a:rPr lang="en-US" dirty="0"/>
              <a:t>Presenter’s Title</a:t>
            </a:r>
          </a:p>
          <a:p>
            <a:r>
              <a:rPr lang="en-US" dirty="0"/>
              <a:t>Center, Program, Department</a:t>
            </a:r>
          </a:p>
          <a:p>
            <a:r>
              <a:rPr lang="en-US" dirty="0"/>
              <a:t>Optional line</a:t>
            </a:r>
          </a:p>
          <a:p>
            <a:r>
              <a:rPr lang="en-US" dirty="0"/>
              <a:t>Optional line</a:t>
            </a:r>
          </a:p>
          <a:p>
            <a:r>
              <a:rPr lang="en-US" dirty="0"/>
              <a:t>Optional line</a:t>
            </a:r>
          </a:p>
          <a:p>
            <a:r>
              <a:rPr lang="en-US" dirty="0"/>
              <a:t>Optional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C9257-3586-4075-BAA0-BC18597CD4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633" y="6391276"/>
            <a:ext cx="10832040" cy="26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March 23,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864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CC75-EE35-4951-A284-9E3A94A54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4214" y="3056957"/>
            <a:ext cx="8257159" cy="814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Use as a divider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2271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s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A51823-F9D5-4C73-AB78-C24A5CB31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4938" y="2000250"/>
            <a:ext cx="4075112" cy="2590800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2E8330E-ADE2-4894-86E6-37150D83F5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3326" y="2000249"/>
            <a:ext cx="3228974" cy="2590799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016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s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3519-6795-41BB-A372-43BB26670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064" y="2105025"/>
            <a:ext cx="3958721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59F912-7ABB-4DEA-83F0-88E369A161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443" y="2238375"/>
            <a:ext cx="2779114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crib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723123-3C27-41B8-B542-04881609B03A}"/>
              </a:ext>
            </a:extLst>
          </p:cNvPr>
          <p:cNvSpPr/>
          <p:nvPr userDrawn="1"/>
        </p:nvSpPr>
        <p:spPr>
          <a:xfrm>
            <a:off x="793757" y="4536201"/>
            <a:ext cx="5115503" cy="394467"/>
          </a:xfrm>
          <a:prstGeom prst="rect">
            <a:avLst/>
          </a:prstGeom>
          <a:solidFill>
            <a:schemeClr val="bg1"/>
          </a:solidFill>
        </p:spPr>
        <p:txBody>
          <a:bodyPr wrap="none" lIns="102870" rIns="51435" bIns="51435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2000" b="1" dirty="0">
                <a:solidFill>
                  <a:srgbClr val="DF041C"/>
                </a:solidFill>
              </a:rPr>
              <a:t>InnovationDistrict.ChildrensNational.org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979C4-A774-4F0F-8636-DB112B663158}"/>
              </a:ext>
            </a:extLst>
          </p:cNvPr>
          <p:cNvSpPr txBox="1"/>
          <p:nvPr userDrawn="1"/>
        </p:nvSpPr>
        <p:spPr>
          <a:xfrm>
            <a:off x="688674" y="488991"/>
            <a:ext cx="706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Subscribe and Follow Us</a:t>
            </a:r>
            <a:endParaRPr lang="x-none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DBAE4-B409-4224-B921-C380FDEC5031}"/>
              </a:ext>
            </a:extLst>
          </p:cNvPr>
          <p:cNvSpPr txBox="1"/>
          <p:nvPr userDrawn="1"/>
        </p:nvSpPr>
        <p:spPr>
          <a:xfrm>
            <a:off x="1643063" y="1901838"/>
            <a:ext cx="7061499" cy="165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Facebook</a:t>
            </a:r>
            <a:r>
              <a:rPr lang="en-US" sz="2000" b="1" dirty="0">
                <a:solidFill>
                  <a:schemeClr val="bg1"/>
                </a:solidFill>
              </a:rPr>
              <a:t>   |   @childrens.national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Twitter</a:t>
            </a:r>
            <a:r>
              <a:rPr lang="en-US" sz="2000" b="1" dirty="0">
                <a:solidFill>
                  <a:schemeClr val="bg1"/>
                </a:solidFill>
              </a:rPr>
              <a:t>   |   @ChildrensNatl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Instagram</a:t>
            </a:r>
            <a:r>
              <a:rPr lang="en-US" sz="2000" b="1" dirty="0">
                <a:solidFill>
                  <a:schemeClr val="bg1"/>
                </a:solidFill>
              </a:rPr>
              <a:t>   |   </a:t>
            </a:r>
            <a:r>
              <a:rPr lang="en-US" sz="2000" b="1" dirty="0" err="1">
                <a:solidFill>
                  <a:schemeClr val="bg1"/>
                </a:solidFill>
              </a:rPr>
              <a:t>childrensnational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 err="1">
                <a:solidFill>
                  <a:schemeClr val="bg1"/>
                </a:solidFill>
              </a:rPr>
              <a:t>Linkedin</a:t>
            </a:r>
            <a:r>
              <a:rPr lang="en-US" sz="2000" b="1" dirty="0">
                <a:solidFill>
                  <a:schemeClr val="bg1"/>
                </a:solidFill>
              </a:rPr>
              <a:t>   |   Children’s National Hospital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5D4B5-38BB-4C06-9865-08443E3AA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3" y="1891281"/>
            <a:ext cx="398685" cy="16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crib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85CF5A-3056-4940-AFE7-2746D1381D0B}"/>
              </a:ext>
            </a:extLst>
          </p:cNvPr>
          <p:cNvSpPr/>
          <p:nvPr userDrawn="1"/>
        </p:nvSpPr>
        <p:spPr>
          <a:xfrm>
            <a:off x="771455" y="4500490"/>
            <a:ext cx="5115503" cy="394467"/>
          </a:xfrm>
          <a:prstGeom prst="rect">
            <a:avLst/>
          </a:prstGeom>
          <a:solidFill>
            <a:srgbClr val="DF041C"/>
          </a:solidFill>
        </p:spPr>
        <p:txBody>
          <a:bodyPr wrap="none" lIns="102870" rIns="51435" bIns="51435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2000" b="1" dirty="0">
                <a:solidFill>
                  <a:schemeClr val="bg1"/>
                </a:solidFill>
              </a:rPr>
              <a:t>InnovationDistrict.ChildrensNational.org</a:t>
            </a:r>
            <a:r>
              <a:rPr lang="en-US" sz="20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9848A-AAD0-4841-8D00-511466BAD4ED}"/>
              </a:ext>
            </a:extLst>
          </p:cNvPr>
          <p:cNvSpPr txBox="1"/>
          <p:nvPr userDrawn="1"/>
        </p:nvSpPr>
        <p:spPr>
          <a:xfrm>
            <a:off x="670492" y="511371"/>
            <a:ext cx="721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F041C"/>
                </a:solidFill>
              </a:rPr>
              <a:t>Subscribe and Follow Us</a:t>
            </a:r>
            <a:endParaRPr lang="x-none" sz="3200" dirty="0">
              <a:solidFill>
                <a:srgbClr val="DF041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A9647-711C-458F-BDBE-497713D54765}"/>
              </a:ext>
            </a:extLst>
          </p:cNvPr>
          <p:cNvSpPr txBox="1"/>
          <p:nvPr userDrawn="1"/>
        </p:nvSpPr>
        <p:spPr>
          <a:xfrm>
            <a:off x="1624770" y="1927597"/>
            <a:ext cx="7216207" cy="165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tx1"/>
                </a:solidFill>
              </a:rPr>
              <a:t>Facebook</a:t>
            </a:r>
            <a:r>
              <a:rPr lang="en-US" sz="2000" b="1" dirty="0">
                <a:solidFill>
                  <a:schemeClr val="tx1"/>
                </a:solidFill>
              </a:rPr>
              <a:t>   |   @childrens.national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tx1"/>
                </a:solidFill>
              </a:rPr>
              <a:t>Twitter</a:t>
            </a:r>
            <a:r>
              <a:rPr lang="en-US" sz="2000" b="1" dirty="0">
                <a:solidFill>
                  <a:schemeClr val="tx1"/>
                </a:solidFill>
              </a:rPr>
              <a:t>   |   @ChildrensNatl</a:t>
            </a: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>
                <a:solidFill>
                  <a:schemeClr val="tx1"/>
                </a:solidFill>
              </a:rPr>
              <a:t>Instagram</a:t>
            </a:r>
            <a:r>
              <a:rPr lang="en-US" sz="2000" b="1" dirty="0">
                <a:solidFill>
                  <a:schemeClr val="tx1"/>
                </a:solidFill>
              </a:rPr>
              <a:t>   |   </a:t>
            </a:r>
            <a:r>
              <a:rPr lang="en-US" sz="2000" b="1" dirty="0" err="1">
                <a:solidFill>
                  <a:schemeClr val="tx1"/>
                </a:solidFill>
              </a:rPr>
              <a:t>childrensnational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ts val="2475"/>
              </a:lnSpc>
              <a:spcBef>
                <a:spcPts val="750"/>
              </a:spcBef>
              <a:buNone/>
            </a:pPr>
            <a:r>
              <a:rPr lang="en-US" sz="2000" b="1" cap="all" dirty="0" err="1">
                <a:solidFill>
                  <a:schemeClr val="tx1"/>
                </a:solidFill>
              </a:rPr>
              <a:t>Linkedin</a:t>
            </a:r>
            <a:r>
              <a:rPr lang="en-US" sz="2000" b="1" dirty="0">
                <a:solidFill>
                  <a:schemeClr val="tx1"/>
                </a:solidFill>
              </a:rPr>
              <a:t>   |   Children’s National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19528-1883-4EB5-9AC8-C763088A9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913" y="1943522"/>
            <a:ext cx="432744" cy="16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68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105400"/>
          </a:xfrm>
        </p:spPr>
        <p:txBody>
          <a:bodyPr/>
          <a:lstStyle>
            <a:lvl1pPr marL="0" indent="0">
              <a:buFontTx/>
              <a:buNone/>
              <a:defRPr sz="34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127884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b" anchorCtr="0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42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79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39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978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07"/>
            <a:ext cx="12191998" cy="6502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62125"/>
            <a:ext cx="12191998" cy="509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3" y="4924260"/>
            <a:ext cx="10814702" cy="933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3" y="5998191"/>
            <a:ext cx="10814702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31752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9903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4641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32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4100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7463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0201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105400"/>
          </a:xfrm>
        </p:spPr>
        <p:txBody>
          <a:bodyPr/>
          <a:lstStyle>
            <a:lvl1pPr marL="0" indent="0">
              <a:buFontTx/>
              <a:buNone/>
              <a:defRPr sz="34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127884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b" anchorCtr="0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0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E73BAB-5E65-4349-B251-20541C52D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1150"/>
            <a:ext cx="12192000" cy="5965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CC8E5-8B28-42ED-8730-45FB0007E9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276476"/>
            <a:ext cx="12192000" cy="4581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CE35B-2873-4D16-BFA5-CFD9BE4E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22" y="5998191"/>
            <a:ext cx="10814700" cy="3549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5373C9-B35D-44F2-A7F7-E6E3724173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023" y="4924260"/>
            <a:ext cx="10814701" cy="943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82087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31C94-62E3-4B50-A5FA-AD1FD2040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22" y="1106494"/>
            <a:ext cx="10822903" cy="493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  <a:lvl2pPr>
              <a:defRPr sz="1800" b="1">
                <a:solidFill>
                  <a:srgbClr val="FF0000"/>
                </a:solidFill>
              </a:defRPr>
            </a:lvl2pPr>
            <a:lvl3pPr>
              <a:defRPr sz="1800" b="1">
                <a:solidFill>
                  <a:srgbClr val="FF0000"/>
                </a:solidFill>
              </a:defRPr>
            </a:lvl3pPr>
            <a:lvl4pPr>
              <a:defRPr sz="1800" b="1">
                <a:solidFill>
                  <a:srgbClr val="FF0000"/>
                </a:solidFill>
              </a:defRPr>
            </a:lvl4pPr>
            <a:lvl5pPr>
              <a:defRPr sz="18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Headline goes here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5F7F6-1AAD-4F9D-AD44-7C5CA1251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817" y="1818917"/>
            <a:ext cx="10822903" cy="2781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primary content slide layout.  Use this format for paragraphs of text, bulleted text or a combination.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Headlines are a custom shade of red (RGB 223-4-28); do not substitute other colors. The headline font is Century Gothic bold and the text font is Century Gothic (nonbold).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 not use text smaller than 12 pt. Break the content into multiple slides instead.</a:t>
            </a:r>
            <a:endParaRPr lang="ru-RU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97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932"/>
            <a:ext cx="12192000" cy="593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03" y="1773041"/>
            <a:ext cx="12191999" cy="509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7" y="4924260"/>
            <a:ext cx="10824227" cy="971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8" y="5998191"/>
            <a:ext cx="10824226" cy="318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30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075"/>
            <a:ext cx="12192000" cy="6063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9" y="1761887"/>
            <a:ext cx="12192000" cy="509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8" y="4924260"/>
            <a:ext cx="10833752" cy="943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446" y="5998191"/>
            <a:ext cx="10833751" cy="3549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3265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4"/>
            <a:ext cx="12191999" cy="6164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1775617"/>
            <a:ext cx="12192001" cy="50958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3" y="4924260"/>
            <a:ext cx="10833751" cy="924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3" y="5998191"/>
            <a:ext cx="10833751" cy="297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426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312"/>
            <a:ext cx="12192000" cy="621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9" y="1761896"/>
            <a:ext cx="12192543" cy="50961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2" y="4924261"/>
            <a:ext cx="10824227" cy="952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2" y="5998191"/>
            <a:ext cx="10824226" cy="3168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253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218"/>
            <a:ext cx="12191999" cy="6827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70" y="1773039"/>
            <a:ext cx="12191999" cy="509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498" y="4924260"/>
            <a:ext cx="10814702" cy="981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496" y="5998191"/>
            <a:ext cx="10814701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0461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E73BAB-5E65-4349-B251-20541C52D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1150"/>
            <a:ext cx="12192000" cy="5965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CC8E5-8B28-42ED-8730-45FB0007E9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276476"/>
            <a:ext cx="12192000" cy="4581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CE35B-2873-4D16-BFA5-CFD9BE4E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22" y="5998191"/>
            <a:ext cx="10814700" cy="3549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x-none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5373C9-B35D-44F2-A7F7-E6E3724173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023" y="4924260"/>
            <a:ext cx="10814701" cy="943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744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2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51" r:id="rId10"/>
    <p:sldLayoutId id="2147483652" r:id="rId11"/>
    <p:sldLayoutId id="2147483668" r:id="rId12"/>
    <p:sldLayoutId id="2147483667" r:id="rId13"/>
    <p:sldLayoutId id="2147483666" r:id="rId14"/>
    <p:sldLayoutId id="2147483665" r:id="rId15"/>
    <p:sldLayoutId id="2147483677" r:id="rId16"/>
    <p:sldLayoutId id="2147483653" r:id="rId17"/>
    <p:sldLayoutId id="2147483654" r:id="rId18"/>
    <p:sldLayoutId id="2147483671" r:id="rId19"/>
    <p:sldLayoutId id="2147483684" r:id="rId20"/>
    <p:sldLayoutId id="2147483656" r:id="rId21"/>
    <p:sldLayoutId id="2147483685" r:id="rId22"/>
    <p:sldLayoutId id="2147483672" r:id="rId23"/>
    <p:sldLayoutId id="2147483673" r:id="rId24"/>
    <p:sldLayoutId id="2147483674" r:id="rId25"/>
    <p:sldLayoutId id="2147483699" r:id="rId26"/>
    <p:sldLayoutId id="2147483700" r:id="rId2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371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6/02/theres-a-proven-link-between-effectiv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am.edu/compendium-of-key-resources-for-improving-clinician-well-being/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hhs.gov/surgeongeneral/priorities/health-worker-burnout/index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corrive@childrensnational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providerwellbeing@childrensnationa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5C01F-0E10-474C-A037-5EC57F01D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585" y="2129507"/>
            <a:ext cx="11633415" cy="1002580"/>
          </a:xfrm>
        </p:spPr>
        <p:txBody>
          <a:bodyPr/>
          <a:lstStyle/>
          <a:p>
            <a:br>
              <a:rPr lang="en-US" sz="3200" b="1" i="1" dirty="0"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Empowering Leaders: 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Transformin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Workplace Culture to Support Healthcare Worker Well-being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x-non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CAD0DF-E847-4114-A769-6C10A1AD75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587" y="4738432"/>
            <a:ext cx="10832069" cy="1433768"/>
          </a:xfrm>
        </p:spPr>
        <p:txBody>
          <a:bodyPr/>
          <a:lstStyle/>
          <a:p>
            <a:endParaRPr lang="en-US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Christi Corriveau, MD MEd</a:t>
            </a:r>
          </a:p>
          <a:p>
            <a:r>
              <a:rPr lang="en-US" sz="2000" b="0" dirty="0">
                <a:latin typeface="Century Gothic" panose="020B0502020202020204" pitchFamily="34" charset="0"/>
              </a:rPr>
              <a:t>Co- Chair, Clinician Well-being</a:t>
            </a:r>
          </a:p>
          <a:p>
            <a:r>
              <a:rPr lang="en-US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Children’s National Hospital</a:t>
            </a:r>
          </a:p>
        </p:txBody>
      </p:sp>
    </p:spTree>
    <p:extLst>
      <p:ext uri="{BB962C8B-B14F-4D97-AF65-F5344CB8AC3E}">
        <p14:creationId xmlns:p14="http://schemas.microsoft.com/office/powerpoint/2010/main" val="307658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24338-4449-4DE6-9F0A-E3F7C913A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Leadership Theories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729E5-69EE-41E0-91C4-1B846BBFF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Leadership is something you are “born with”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Style Leadership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Situational Leadership Theory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Transformational Leadership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Wellness Centered Leadership</a:t>
            </a:r>
          </a:p>
        </p:txBody>
      </p:sp>
    </p:spTree>
    <p:extLst>
      <p:ext uri="{BB962C8B-B14F-4D97-AF65-F5344CB8AC3E}">
        <p14:creationId xmlns:p14="http://schemas.microsoft.com/office/powerpoint/2010/main" val="302448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227BD-1ED9-4266-B3E9-AAF9C20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713" y="1106494"/>
            <a:ext cx="10755525" cy="493707"/>
          </a:xfrm>
        </p:spPr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What is Wellness-Centered Leadership?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C86-4A09-4625-B50E-E6EF67A4B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713" y="2065101"/>
            <a:ext cx="10755525" cy="4076045"/>
          </a:xfrm>
        </p:spPr>
        <p:txBody>
          <a:bodyPr/>
          <a:lstStyle/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Integrative model of leadership proposed by Shanafelt et al 2021*</a:t>
            </a:r>
          </a:p>
          <a:p>
            <a:pPr marL="114300" algn="l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Designed to cultivate </a:t>
            </a:r>
            <a:r>
              <a:rPr lang="en-US" sz="2400" b="1" i="1" dirty="0">
                <a:latin typeface="Century Gothic" panose="020B0502020202020204" pitchFamily="34" charset="0"/>
              </a:rPr>
              <a:t>leadership behaviors </a:t>
            </a:r>
            <a:r>
              <a:rPr lang="en-US" sz="2400" dirty="0">
                <a:latin typeface="Century Gothic" panose="020B0502020202020204" pitchFamily="34" charset="0"/>
              </a:rPr>
              <a:t>that promote engagement and professional fulfillment</a:t>
            </a:r>
          </a:p>
          <a:p>
            <a:pPr marL="114300" algn="l"/>
            <a:endParaRPr lang="en-US" sz="2400" dirty="0"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3 elements</a:t>
            </a:r>
          </a:p>
          <a:p>
            <a:pPr marL="971537" lvl="1" indent="-342900"/>
            <a:r>
              <a:rPr lang="en-US" sz="2200" dirty="0">
                <a:latin typeface="Century Gothic" panose="020B0502020202020204" pitchFamily="34" charset="0"/>
              </a:rPr>
              <a:t>Care about people always</a:t>
            </a:r>
          </a:p>
          <a:p>
            <a:pPr marL="971537" lvl="1" indent="-342900"/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Cultivate individual and team relationships</a:t>
            </a:r>
          </a:p>
          <a:p>
            <a:pPr marL="971537" lvl="1" indent="-342900"/>
            <a:r>
              <a:rPr lang="en-US" sz="2200" dirty="0">
                <a:latin typeface="Century Gothic" panose="020B0502020202020204" pitchFamily="34" charset="0"/>
              </a:rPr>
              <a:t>Inspire change</a:t>
            </a:r>
            <a:endParaRPr lang="en-US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4300" algn="l"/>
            <a:r>
              <a:rPr lang="en-US" sz="1800" dirty="0">
                <a:latin typeface="Century Gothic" panose="020B0502020202020204" pitchFamily="34" charset="0"/>
              </a:rPr>
              <a:t>*Shanafelt T et al. </a:t>
            </a:r>
            <a:r>
              <a:rPr lang="en-US" sz="1800" dirty="0" err="1">
                <a:latin typeface="Century Gothic" panose="020B0502020202020204" pitchFamily="34" charset="0"/>
              </a:rPr>
              <a:t>Acad</a:t>
            </a:r>
            <a:r>
              <a:rPr lang="en-US" sz="1800" dirty="0">
                <a:latin typeface="Century Gothic" panose="020B0502020202020204" pitchFamily="34" charset="0"/>
              </a:rPr>
              <a:t> Med 2021;96:641-651 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27E4AC-9A85-4102-93C2-6AE6D7FA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18" y="388245"/>
            <a:ext cx="9569164" cy="56594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5536C2A-F03A-4A60-A366-8B880A18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0E09-EF7E-472B-AE76-C5455CF64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Self-Care : Leaders Model the 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2E65-608B-4774-B424-52A2B220F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822" y="1818917"/>
            <a:ext cx="10822903" cy="4385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Self-care is critical to optimal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Exercise, nutrition, rest from work(vacation, breaks) and sleep*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Leader’s level of burnout, professional fulfilment and self-valuation predicts their independently rated leadership behavior score**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aseline="30000" dirty="0"/>
              <a:t>*</a:t>
            </a:r>
            <a:r>
              <a:rPr lang="en-US" sz="1400" dirty="0"/>
              <a:t>van Dam N et al. Harvard Business Review </a:t>
            </a:r>
            <a:r>
              <a:rPr lang="en-US" sz="1400" dirty="0">
                <a:hlinkClick r:id="rId3"/>
              </a:rPr>
              <a:t>https://hbr.org/2016/02/theres-a-proven-link-between-effective</a:t>
            </a:r>
            <a:r>
              <a:rPr lang="en-US" sz="1400" dirty="0"/>
              <a:t>- leadership-and </a:t>
            </a:r>
            <a:r>
              <a:rPr lang="en-US" sz="1400" dirty="0" err="1"/>
              <a:t>getitng</a:t>
            </a:r>
            <a:r>
              <a:rPr lang="en-US" sz="1400" dirty="0"/>
              <a:t>-enough-sleep</a:t>
            </a:r>
            <a:r>
              <a:rPr lang="en-US" sz="1800" dirty="0"/>
              <a:t>. </a:t>
            </a:r>
          </a:p>
          <a:p>
            <a:r>
              <a:rPr lang="en-US" sz="1400" dirty="0"/>
              <a:t>**Trockel MT et al. Mayo Clin Proc.,2019;94:2022-2031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641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3200" y="1828800"/>
            <a:ext cx="1168400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33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8290984" y="6530977"/>
            <a:ext cx="3901016" cy="327025"/>
          </a:xfrm>
          <a:prstGeom prst="rect">
            <a:avLst/>
          </a:prstGeom>
        </p:spPr>
        <p:txBody>
          <a:bodyPr vert="horz" lIns="121920" tIns="60960" rIns="121920" bIns="6096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267" dirty="0"/>
          </a:p>
        </p:txBody>
      </p:sp>
      <p:sp>
        <p:nvSpPr>
          <p:cNvPr id="3" name="TextBox 2"/>
          <p:cNvSpPr txBox="1"/>
          <p:nvPr/>
        </p:nvSpPr>
        <p:spPr>
          <a:xfrm>
            <a:off x="145141" y="2130312"/>
            <a:ext cx="1168400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Leadership behaviors  of supervisors  significantly impact burnout and satisfaction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Every one-point increase in leadership score for physician’s immediate supervisor =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3.5% </a:t>
            </a:r>
            <a:r>
              <a:rPr lang="en-US" sz="2400" dirty="0">
                <a:latin typeface="Corbel" panose="020B0503020204020204" pitchFamily="34" charset="0"/>
                <a:sym typeface="Wingdings"/>
              </a:rPr>
              <a:t> </a:t>
            </a:r>
            <a:r>
              <a:rPr lang="en-US" sz="2400" dirty="0">
                <a:latin typeface="Corbel" panose="020B0503020204020204" pitchFamily="34" charset="0"/>
              </a:rPr>
              <a:t>burnout 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9.1% </a:t>
            </a:r>
            <a:r>
              <a:rPr lang="en-US" sz="2400" dirty="0">
                <a:latin typeface="Corbel" panose="020B0503020204020204" pitchFamily="34" charset="0"/>
                <a:sym typeface="Wingdings"/>
              </a:rPr>
              <a:t> </a:t>
            </a:r>
            <a:r>
              <a:rPr lang="en-US" sz="2400" dirty="0">
                <a:latin typeface="Corbel" panose="020B0503020204020204" pitchFamily="34" charset="0"/>
              </a:rPr>
              <a:t>in physician satisfaction</a:t>
            </a:r>
          </a:p>
          <a:p>
            <a:pPr marL="152385"/>
            <a:endParaRPr lang="en-US" sz="2400" baseline="30000" dirty="0">
              <a:latin typeface="Corbel" panose="020B0503020204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3200" y="457200"/>
            <a:ext cx="11625941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10016"/>
                </a:solidFill>
              </a:rPr>
              <a:t>The Impact of Leadership on Team Performance and Fulfillment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6488554"/>
            <a:ext cx="6096000" cy="2974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333" dirty="0" err="1">
                <a:latin typeface="Corbel" panose="020B0503020204020204" pitchFamily="34" charset="0"/>
              </a:rPr>
              <a:t>Shanafelt</a:t>
            </a:r>
            <a:r>
              <a:rPr lang="en-US" sz="1333" dirty="0">
                <a:latin typeface="Corbel" panose="020B0503020204020204" pitchFamily="34" charset="0"/>
              </a:rPr>
              <a:t> TD, </a:t>
            </a:r>
            <a:r>
              <a:rPr lang="en-US" sz="1333" dirty="0" err="1">
                <a:latin typeface="Corbel" panose="020B0503020204020204" pitchFamily="34" charset="0"/>
              </a:rPr>
              <a:t>Gorringe</a:t>
            </a:r>
            <a:r>
              <a:rPr lang="en-US" sz="1333" dirty="0">
                <a:latin typeface="Corbel" panose="020B0503020204020204" pitchFamily="34" charset="0"/>
              </a:rPr>
              <a:t> G, </a:t>
            </a:r>
            <a:r>
              <a:rPr lang="en-US" sz="1333" dirty="0" err="1">
                <a:latin typeface="Corbel" panose="020B0503020204020204" pitchFamily="34" charset="0"/>
              </a:rPr>
              <a:t>Menaker</a:t>
            </a:r>
            <a:r>
              <a:rPr lang="en-US" sz="1333" dirty="0">
                <a:latin typeface="Corbel" panose="020B0503020204020204" pitchFamily="34" charset="0"/>
              </a:rPr>
              <a:t> R, et al. Mayo </a:t>
            </a:r>
            <a:r>
              <a:rPr lang="en-US" sz="1333" dirty="0" err="1">
                <a:latin typeface="Corbel" panose="020B0503020204020204" pitchFamily="34" charset="0"/>
              </a:rPr>
              <a:t>Clin</a:t>
            </a:r>
            <a:r>
              <a:rPr lang="en-US" sz="1333" dirty="0">
                <a:latin typeface="Corbel" panose="020B0503020204020204" pitchFamily="34" charset="0"/>
              </a:rPr>
              <a:t> Proc. 2015;90(4):432-440.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00" y="4715072"/>
            <a:ext cx="6592711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Corbel" panose="020B0503020204020204" pitchFamily="34" charset="0"/>
              </a:rPr>
              <a:t>-Holds career development conversations with me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-Treats me with respect and dignity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-Inspires me to do my best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-Encourages me to develop my talents		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-Encourages employees to suggest ideas for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4934" y="4524774"/>
            <a:ext cx="128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63173" y="4727688"/>
            <a:ext cx="4801314" cy="17334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133" i="1" dirty="0">
                <a:latin typeface="Corbel" panose="020B0503020204020204" pitchFamily="34" charset="0"/>
              </a:rPr>
              <a:t>-Empowers me to do my job		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-Provides helpful feedback/coaching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-Is interested in my opinion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-Recognizes me for a job well done</a:t>
            </a:r>
          </a:p>
          <a:p>
            <a:r>
              <a:rPr lang="en-US" sz="2133" i="1" dirty="0">
                <a:latin typeface="Corbel" panose="020B0503020204020204" pitchFamily="34" charset="0"/>
              </a:rPr>
              <a:t>-Keeps me informed of changes</a:t>
            </a:r>
            <a:endParaRPr lang="en-US" sz="2133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4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27E4AC-9A85-4102-93C2-6AE6D7FA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18" y="388245"/>
            <a:ext cx="9569164" cy="56594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5536C2A-F03A-4A60-A366-8B880A18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4" y="289634"/>
            <a:ext cx="10972800" cy="805389"/>
          </a:xfrm>
        </p:spPr>
        <p:txBody>
          <a:bodyPr>
            <a:normAutofit fontScale="90000"/>
          </a:bodyPr>
          <a:lstStyle/>
          <a:p>
            <a:r>
              <a:rPr lang="en-US" sz="4267" b="1" dirty="0"/>
              <a:t>Well-being:  20% Individuals + 80%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BA46D-247D-4D3C-9A6D-E2441610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64" y="1095023"/>
            <a:ext cx="889635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4B014-7B59-465C-9D75-53AF0F4D262F}"/>
              </a:ext>
            </a:extLst>
          </p:cNvPr>
          <p:cNvSpPr txBox="1"/>
          <p:nvPr/>
        </p:nvSpPr>
        <p:spPr>
          <a:xfrm>
            <a:off x="7262446" y="5380892"/>
            <a:ext cx="3439990" cy="118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CBA2B-F434-4495-8CA6-55F18B78C238}"/>
              </a:ext>
            </a:extLst>
          </p:cNvPr>
          <p:cNvSpPr txBox="1"/>
          <p:nvPr/>
        </p:nvSpPr>
        <p:spPr>
          <a:xfrm>
            <a:off x="1178169" y="5838092"/>
            <a:ext cx="808893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9B681-0068-4100-82EA-A3569756DE03}"/>
              </a:ext>
            </a:extLst>
          </p:cNvPr>
          <p:cNvSpPr txBox="1"/>
          <p:nvPr/>
        </p:nvSpPr>
        <p:spPr>
          <a:xfrm>
            <a:off x="7895492" y="6429023"/>
            <a:ext cx="407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Bohman et al, NEJM Catalyst 2016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9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55D24-1134-487B-BF93-5D0E3AFAF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Study: New Clinic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7B0C9-9580-4095-A61E-FE7F6318E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Behavioral Health Service line – New off campus location, 2 miles from main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Collective healthcare team is unhappy despite free parking, large beautiful clinical space, multiple allied health partners on site, and good restaurants /metro next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Call-outs are increasing creating additional stress on team members at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senior clinicians are considering changing to part-time status, hard to fill vacant team openings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Overall productivity and revenues are down from prior, pre-move financial quarter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satisfaction scores are </a:t>
            </a:r>
            <a:r>
              <a:rPr lang="en-US" dirty="0">
                <a:sym typeface="Wingdings" panose="05000000000000000000" pitchFamily="2" charset="2"/>
              </a:rPr>
              <a:t> or 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You have your weekly team meeting this afternoon to discuss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3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4B83-B96C-4652-BFF1-92C0A645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5" y="233781"/>
            <a:ext cx="11360800" cy="763600"/>
          </a:xfrm>
        </p:spPr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Building Professional Joy in your Practice….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From the Ground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7711-1511-47F0-A181-9AB8A899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5315D994-0852-4F75-99F1-5016CE36A879}" type="slidenum">
              <a:rPr lang="en-US" kern="0">
                <a:solidFill>
                  <a:prstClr val="black">
                    <a:tint val="75000"/>
                  </a:prstClr>
                </a:solidFill>
                <a:sym typeface="Arial"/>
              </a:rPr>
              <a:pPr defTabSz="1219170">
                <a:buClr>
                  <a:srgbClr val="000000"/>
                </a:buClr>
              </a:pPr>
              <a:t>18</a:t>
            </a:fld>
            <a:endParaRPr lang="en-US" kern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319BB9F-A136-4FCD-9CFE-7A85BDBFB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216948"/>
              </p:ext>
            </p:extLst>
          </p:nvPr>
        </p:nvGraphicFramePr>
        <p:xfrm>
          <a:off x="353146" y="4343400"/>
          <a:ext cx="11582396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28">
                  <a:extLst>
                    <a:ext uri="{9D8B030D-6E8A-4147-A177-3AD203B41FA5}">
                      <a16:colId xmlns:a16="http://schemas.microsoft.com/office/drawing/2014/main" val="4069530428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1143854929"/>
                    </a:ext>
                  </a:extLst>
                </a:gridCol>
                <a:gridCol w="1548576">
                  <a:extLst>
                    <a:ext uri="{9D8B030D-6E8A-4147-A177-3AD203B41FA5}">
                      <a16:colId xmlns:a16="http://schemas.microsoft.com/office/drawing/2014/main" val="3713832147"/>
                    </a:ext>
                  </a:extLst>
                </a:gridCol>
                <a:gridCol w="1901023">
                  <a:extLst>
                    <a:ext uri="{9D8B030D-6E8A-4147-A177-3AD203B41FA5}">
                      <a16:colId xmlns:a16="http://schemas.microsoft.com/office/drawing/2014/main" val="384832012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6547109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195111537"/>
                    </a:ext>
                  </a:extLst>
                </a:gridCol>
                <a:gridCol w="1470741">
                  <a:extLst>
                    <a:ext uri="{9D8B030D-6E8A-4147-A177-3AD203B41FA5}">
                      <a16:colId xmlns:a16="http://schemas.microsoft.com/office/drawing/2014/main" val="3995551583"/>
                    </a:ext>
                  </a:extLst>
                </a:gridCol>
              </a:tblGrid>
              <a:tr h="48768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Foundational Programs </a:t>
                      </a:r>
                    </a:p>
                  </a:txBody>
                  <a:tcPr marL="121920" marR="121920" marT="60960" marB="6096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86688"/>
                  </a:ext>
                </a:extLst>
              </a:tr>
              <a:tr h="15443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Safety Net Resources for Distressed Clinicians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Group- or issue-specific Resources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Self-care and wellness promotion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Leadership Development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Collegiality and Community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Assessment of Well-being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“Pebbles in the Shoe”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29086358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8573B3-A729-42A7-82A5-D33F21BFE7B1}"/>
              </a:ext>
            </a:extLst>
          </p:cNvPr>
          <p:cNvCxnSpPr>
            <a:cxnSpLocks/>
          </p:cNvCxnSpPr>
          <p:nvPr/>
        </p:nvCxnSpPr>
        <p:spPr>
          <a:xfrm flipV="1">
            <a:off x="353146" y="1498600"/>
            <a:ext cx="5641253" cy="2743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C5032-7FD7-4116-A2A6-EF2C4C130DF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498600"/>
            <a:ext cx="5742856" cy="274320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0E462B-3F86-47ED-8715-AA6B146C5B23}"/>
              </a:ext>
            </a:extLst>
          </p:cNvPr>
          <p:cNvSpPr txBox="1"/>
          <p:nvPr/>
        </p:nvSpPr>
        <p:spPr>
          <a:xfrm>
            <a:off x="2133600" y="3691950"/>
            <a:ext cx="79248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Cultural Transformation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BDB3E6-A5A5-4003-8ADD-CC06691E5A0C}"/>
              </a:ext>
            </a:extLst>
          </p:cNvPr>
          <p:cNvSpPr txBox="1"/>
          <p:nvPr/>
        </p:nvSpPr>
        <p:spPr>
          <a:xfrm>
            <a:off x="3149600" y="3015787"/>
            <a:ext cx="58928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Rapid Iterative Experimentation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05C0FE-3AF0-4E44-9A93-B051D19CD5E8}"/>
              </a:ext>
            </a:extLst>
          </p:cNvPr>
          <p:cNvSpPr txBox="1"/>
          <p:nvPr/>
        </p:nvSpPr>
        <p:spPr>
          <a:xfrm>
            <a:off x="4470400" y="2307266"/>
            <a:ext cx="32512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Sustainability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2729C-DD70-46B8-BFFB-EFF773D3C404}"/>
              </a:ext>
            </a:extLst>
          </p:cNvPr>
          <p:cNvSpPr txBox="1"/>
          <p:nvPr/>
        </p:nvSpPr>
        <p:spPr>
          <a:xfrm>
            <a:off x="3048001" y="65514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Shanafelt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T, Stolz S, Springer J, et al. NEJM Catalyst. Nov-Dec 2020</a:t>
            </a:r>
          </a:p>
        </p:txBody>
      </p:sp>
    </p:spTree>
    <p:extLst>
      <p:ext uri="{BB962C8B-B14F-4D97-AF65-F5344CB8AC3E}">
        <p14:creationId xmlns:p14="http://schemas.microsoft.com/office/powerpoint/2010/main" val="92075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8A392-B641-4BDE-B6B4-BC8ECCB081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817" y="1818917"/>
            <a:ext cx="10822903" cy="47826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Removal of sources of frustration and inefficiency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Requires partnership between leaders and healthcare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AF508-FBF1-43B9-825D-D3E8EDFC6483}"/>
              </a:ext>
            </a:extLst>
          </p:cNvPr>
          <p:cNvSpPr txBox="1"/>
          <p:nvPr/>
        </p:nvSpPr>
        <p:spPr>
          <a:xfrm>
            <a:off x="569342" y="5627601"/>
            <a:ext cx="64508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Swenson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Sj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Shanafelt TD. Mayo Clinic Strategies to Reduce Burnout: 12 Actions to Create and Ideal Workplace. New York, NY Oxford University Press; 2020.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B6E5F3-EB3A-42CF-A900-CC3A5E2DB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Pebbles in the Shoe</a:t>
            </a:r>
          </a:p>
        </p:txBody>
      </p:sp>
    </p:spTree>
    <p:extLst>
      <p:ext uri="{BB962C8B-B14F-4D97-AF65-F5344CB8AC3E}">
        <p14:creationId xmlns:p14="http://schemas.microsoft.com/office/powerpoint/2010/main" val="59126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227BD-1ED9-4266-B3E9-AAF9C20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713" y="1106494"/>
            <a:ext cx="10755525" cy="493707"/>
          </a:xfrm>
        </p:spPr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Learning Objectives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C86-4A09-4625-B50E-E6EF67A4B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713" y="2065101"/>
            <a:ext cx="10755525" cy="4076045"/>
          </a:xfrm>
        </p:spPr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Review systems-level drivers of professional well-being among healthcare workers. 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Reflect on the impact of organizational culture on the professional well-being of healthcare workers.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Define Wellness-Centered Leadership.  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Discuss how optimal leadership behaviors impact team performance and well-being.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wellness centered leadership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skills to drive change and improve your organizational culture of well-being.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2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B43C6A-71E1-4989-8E25-CB7122EAB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Foster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A7BE8-B734-4D1B-B084-F6038A1C2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marR="0" lvl="0" indent="-4572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Connection with colleagues – COMPASS Mayo Clinic </a:t>
            </a:r>
          </a:p>
          <a:p>
            <a:pPr marL="1066773" marR="0" lvl="1" indent="-457189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Small group of physicians meet for dinner once every 2 weeks (cost covered by Mayo</a:t>
            </a:r>
          </a:p>
          <a:p>
            <a:pPr marL="1066773" marR="0" lvl="1" indent="-457189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First 20 minutes discuss the virtues and challenges of being a physician</a:t>
            </a:r>
          </a:p>
          <a:p>
            <a:pPr marL="1066773" marR="0" lvl="1" indent="-457189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Clinical trial showed improvement in meaning and burnout; rolled out to all faculty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C792E-25EC-49B9-AEB9-AB8D81FCE819}"/>
              </a:ext>
            </a:extLst>
          </p:cNvPr>
          <p:cNvSpPr txBox="1"/>
          <p:nvPr/>
        </p:nvSpPr>
        <p:spPr>
          <a:xfrm>
            <a:off x="9275852" y="52072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09F42-80ED-49D2-85F4-AA37E44E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4345858"/>
            <a:ext cx="5388077" cy="1916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0C662-2184-402E-BDD8-7FA8FBC0AA2C}"/>
              </a:ext>
            </a:extLst>
          </p:cNvPr>
          <p:cNvSpPr txBox="1"/>
          <p:nvPr/>
        </p:nvSpPr>
        <p:spPr>
          <a:xfrm>
            <a:off x="609600" y="592401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Shanafelt TD, Noseworthy JH.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Mayo Clin Proc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2017;92(1):129-146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35CFB4-5A00-44A2-A020-420EAE01F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Mental Health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B205E-93BE-43F8-A536-794736631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548" y="1818917"/>
            <a:ext cx="10822903" cy="2781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Normalize conversations around mental health needs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Peer Support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Stress First Aid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Schwartz Center Rounds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Flexible offerings; need more than EAP</a:t>
            </a:r>
          </a:p>
        </p:txBody>
      </p:sp>
    </p:spTree>
    <p:extLst>
      <p:ext uri="{BB962C8B-B14F-4D97-AF65-F5344CB8AC3E}">
        <p14:creationId xmlns:p14="http://schemas.microsoft.com/office/powerpoint/2010/main" val="130073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227BD-1ED9-4266-B3E9-AAF9C20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707" y="841450"/>
            <a:ext cx="11058467" cy="49370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SKY Breath Workshop: Virtual Implementation as part of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Pandemic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C86-4A09-4625-B50E-E6EF67A4B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707" y="2070707"/>
            <a:ext cx="10755525" cy="407604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In Spring and Summer 2020, as a rapid response to the pandemic, Children’s National approached the Art of Living Foundation’s </a:t>
            </a: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Healing Breaths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Program to offer virtual workshops to its healthcare professionals. </a:t>
            </a:r>
          </a:p>
          <a:p>
            <a:pPr lvl="0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Overwhelming Response:  287 CNH HCPs participated in a total of 9 workshops offered over 3 time periods</a:t>
            </a:r>
          </a:p>
          <a:p>
            <a:pPr lvl="0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Workshop Logistics: </a:t>
            </a:r>
          </a:p>
          <a:p>
            <a:pPr marL="342891" lvl="1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	-  2.5-hour session/day over 3 consecutive days</a:t>
            </a:r>
          </a:p>
          <a:p>
            <a:pPr marL="342891" lvl="1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	-  100% virtual conducted online via Zoom </a:t>
            </a:r>
          </a:p>
          <a:p>
            <a:pPr marL="342891" lvl="1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	-  Taught by trained instructors from Art of Living Foundation </a:t>
            </a:r>
            <a:endParaRPr lang="en-US" sz="3650" b="1" dirty="0">
              <a:solidFill>
                <a:schemeClr val="tx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294515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48" y="218462"/>
            <a:ext cx="11525504" cy="617604"/>
          </a:xfrm>
          <a:prstGeom prst="rect">
            <a:avLst/>
          </a:prstGeom>
        </p:spPr>
        <p:txBody>
          <a:bodyPr spcFirstLastPara="1" vert="horz" wrap="square" lIns="0" tIns="14731" rIns="0" bIns="0" rtlCol="0" anchor="t" anchorCtr="0">
            <a:spAutoFit/>
          </a:bodyPr>
          <a:lstStyle/>
          <a:p>
            <a:pPr marL="8928" marR="3572" indent="687405" algn="ctr">
              <a:lnSpc>
                <a:spcPts val="4640"/>
              </a:lnSpc>
              <a:spcBef>
                <a:spcPts val="116"/>
              </a:spcBef>
            </a:pPr>
            <a:r>
              <a:rPr lang="en-US" sz="3796" b="1" spc="-35" dirty="0"/>
              <a:t>Virtual SKY Workshops: Key Outcomes</a:t>
            </a:r>
            <a:endParaRPr sz="3796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6770E-7B16-45B7-B13B-4530CA32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" y="1541808"/>
            <a:ext cx="5219700" cy="460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733BD-3AFC-4E7E-A156-EF7C30DC5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01" y="1541808"/>
            <a:ext cx="51149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1613194"/>
            <a:ext cx="3850000" cy="5035511"/>
          </a:xfrm>
          <a:prstGeom prst="rect">
            <a:avLst/>
          </a:prstGeom>
          <a:solidFill>
            <a:srgbClr val="DF04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6167" y="440667"/>
            <a:ext cx="11306000" cy="1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4267" b="1" kern="0" dirty="0">
                <a:solidFill>
                  <a:srgbClr val="666666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Cultural Transformation</a:t>
            </a:r>
            <a:endParaRPr sz="4267" b="1" kern="0" dirty="0">
              <a:solidFill>
                <a:srgbClr val="666666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algn="ctr" defTabSz="1219140">
              <a:buClr>
                <a:srgbClr val="000000"/>
              </a:buClr>
            </a:pPr>
            <a:endParaRPr sz="533" kern="0" dirty="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2056" y="1821357"/>
            <a:ext cx="4620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Gratitude for Institution</a:t>
            </a:r>
            <a:r>
              <a:rPr lang="en-US" sz="2400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 </a:t>
            </a:r>
            <a:endParaRPr sz="2400" kern="0" dirty="0">
              <a:solidFill>
                <a:srgbClr val="FFFFFF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70907" y="2305476"/>
            <a:ext cx="3547160" cy="3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</a:pP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Arial"/>
              </a:rPr>
              <a:t>“The most important thing is that </a:t>
            </a:r>
            <a:r>
              <a:rPr lang="en-US" sz="18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Arial"/>
              </a:rPr>
              <a:t>investment from our employer </a:t>
            </a: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Arial"/>
              </a:rPr>
              <a:t>to offer this to us especially during this time of the pandemic – to really </a:t>
            </a:r>
            <a:r>
              <a:rPr lang="en-US" sz="18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Arial"/>
              </a:rPr>
              <a:t>care about our health</a:t>
            </a: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Arial"/>
              </a:rPr>
              <a:t>, wanting us to be present and to be there for our patients.”</a:t>
            </a:r>
          </a:p>
          <a:p>
            <a:pPr defTabSz="121914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</a:pPr>
            <a:r>
              <a:rPr lang="en-US" sz="1600" kern="0" dirty="0" err="1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Torin</a:t>
            </a:r>
            <a:r>
              <a:rPr lang="en-US" sz="1600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 </a:t>
            </a:r>
            <a:r>
              <a:rPr lang="en-US" sz="1600" kern="0" dirty="0" err="1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Creppy</a:t>
            </a:r>
            <a:r>
              <a:rPr lang="en-US" sz="1600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, President, Safe Kids Worldwide </a:t>
            </a:r>
          </a:p>
        </p:txBody>
      </p:sp>
      <p:sp>
        <p:nvSpPr>
          <p:cNvPr id="69" name="Google Shape;69;p14"/>
          <p:cNvSpPr/>
          <p:nvPr/>
        </p:nvSpPr>
        <p:spPr>
          <a:xfrm>
            <a:off x="3966421" y="1613195"/>
            <a:ext cx="4357200" cy="5035509"/>
          </a:xfrm>
          <a:prstGeom prst="rect">
            <a:avLst/>
          </a:prstGeom>
          <a:solidFill>
            <a:srgbClr val="DF04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013461" y="1821357"/>
            <a:ext cx="4204561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Connection and Cohesion</a:t>
            </a:r>
            <a:endParaRPr sz="2400" b="1" kern="0" dirty="0">
              <a:solidFill>
                <a:srgbClr val="FFFFFF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013460" y="2528333"/>
            <a:ext cx="4095712" cy="1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58" defTabSz="1219140">
              <a:buClr>
                <a:srgbClr val="FFFFFF"/>
              </a:buClr>
              <a:buSzPts val="1400"/>
            </a:pP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“I have worked as a nurse at Children’s for over 30 years, and I have </a:t>
            </a:r>
            <a:r>
              <a:rPr lang="en-US" sz="1867" b="1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never felt as connected to my colleagues</a:t>
            </a: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 as after this course.” </a:t>
            </a:r>
          </a:p>
          <a:p>
            <a:pPr marL="186258" defTabSz="1219140">
              <a:buClr>
                <a:srgbClr val="FFFFFF"/>
              </a:buClr>
              <a:buSzPts val="1400"/>
            </a:pPr>
            <a:endParaRPr lang="en-US" sz="1600" kern="0" dirty="0">
              <a:solidFill>
                <a:srgbClr val="FFFFFF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186258" defTabSz="1219140">
              <a:buClr>
                <a:srgbClr val="FFFFFF"/>
              </a:buClr>
              <a:buSzPts val="1400"/>
            </a:pPr>
            <a:r>
              <a:rPr lang="en-US" sz="1600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Kathy Dubois, MSN, RN, NPD-BC, HEC</a:t>
            </a:r>
          </a:p>
        </p:txBody>
      </p:sp>
      <p:sp>
        <p:nvSpPr>
          <p:cNvPr id="72" name="Google Shape;72;p14"/>
          <p:cNvSpPr/>
          <p:nvPr/>
        </p:nvSpPr>
        <p:spPr>
          <a:xfrm>
            <a:off x="8435467" y="1613194"/>
            <a:ext cx="3756400" cy="5035508"/>
          </a:xfrm>
          <a:prstGeom prst="rect">
            <a:avLst/>
          </a:prstGeom>
          <a:solidFill>
            <a:srgbClr val="DF04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491093" y="1821357"/>
            <a:ext cx="35300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4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Self-care for Leaders</a:t>
            </a:r>
            <a:endParaRPr sz="2400" b="1" kern="0" dirty="0">
              <a:solidFill>
                <a:srgbClr val="FFFFFF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8370660" y="2528327"/>
            <a:ext cx="3821341" cy="1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4723" defTabSz="1219140">
              <a:buClr>
                <a:srgbClr val="FFFFFF"/>
              </a:buClr>
              <a:buSzPts val="1300"/>
            </a:pP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“We invest so much into our work at Children’s National, and to be having this opportunity that’s invested in us to make sure that we’re doing well, is such a huge opportunity and I am very thankful for that. I really do </a:t>
            </a:r>
            <a:r>
              <a:rPr lang="en-US" sz="1867" b="1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recommend our executive leaders and others to definitely participate in this</a:t>
            </a:r>
            <a:r>
              <a:rPr lang="en-US" sz="1867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.”</a:t>
            </a:r>
          </a:p>
          <a:p>
            <a:pPr marL="194723" defTabSz="1219140">
              <a:buClr>
                <a:srgbClr val="FFFFFF"/>
              </a:buClr>
              <a:buSzPts val="1300"/>
            </a:pPr>
            <a:endParaRPr lang="en-US" sz="1600" kern="0" dirty="0">
              <a:solidFill>
                <a:srgbClr val="FFFFFF"/>
              </a:solidFill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194723" defTabSz="1219140">
              <a:buClr>
                <a:srgbClr val="FFFFFF"/>
              </a:buClr>
              <a:buSzPts val="1300"/>
            </a:pPr>
            <a:r>
              <a:rPr lang="en-US" sz="1600" kern="0" dirty="0">
                <a:solidFill>
                  <a:srgbClr val="FFFFFF"/>
                </a:solidFill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Desiree de la Torre, Director, Community Affairs &amp; Pop. Health</a:t>
            </a:r>
          </a:p>
          <a:p>
            <a:pPr marL="194723" defTabSz="1219140">
              <a:buClr>
                <a:srgbClr val="FFFFFF"/>
              </a:buClr>
              <a:buSzPts val="1300"/>
            </a:pPr>
            <a:endParaRPr lang="en-US" sz="1867" kern="0" dirty="0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194723" defTabSz="1219140">
              <a:buClr>
                <a:srgbClr val="FFFFFF"/>
              </a:buClr>
              <a:buSzPts val="1300"/>
            </a:pPr>
            <a:endParaRPr lang="en-US" sz="1867" kern="0" dirty="0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defTabSz="1219140">
              <a:buClr>
                <a:srgbClr val="000000"/>
              </a:buClr>
            </a:pPr>
            <a:endParaRPr sz="800" kern="0" dirty="0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2770122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DD9D0-9AB9-46D6-BDA7-444F37A40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Measure Well-Being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C1208-76F5-464D-B346-DB269D0AD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822" y="1846625"/>
            <a:ext cx="10822903" cy="48589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 Fulfillment Index (Stanford)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Mayo Well-Being Index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Mini-Z </a:t>
            </a:r>
            <a:r>
              <a:rPr lang="en-US" sz="1400" baseline="-25000" dirty="0"/>
              <a:t>2.0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Maslach Burnout Inventory</a:t>
            </a:r>
          </a:p>
          <a:p>
            <a:pPr marL="857237" lvl="1" indent="-342900"/>
            <a:r>
              <a:rPr lang="en-US" dirty="0"/>
              <a:t>Emotional Exhaustion</a:t>
            </a:r>
          </a:p>
          <a:p>
            <a:pPr marL="857237" lvl="1" indent="-342900"/>
            <a:r>
              <a:rPr lang="en-US" dirty="0"/>
              <a:t>Depersonalization and cynicism</a:t>
            </a:r>
          </a:p>
          <a:p>
            <a:pPr marL="857237" lvl="1" indent="-342900"/>
            <a:r>
              <a:rPr lang="en-US" dirty="0"/>
              <a:t>Inefficiency and lack of personal achievement</a:t>
            </a:r>
          </a:p>
          <a:p>
            <a:pPr marL="857237" lvl="1" indent="-342900"/>
            <a:endParaRPr lang="en-US" dirty="0"/>
          </a:p>
          <a:p>
            <a:pPr marL="857237" lvl="1" indent="-342900"/>
            <a:endParaRPr lang="en-US" dirty="0"/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2"/>
              </a:rPr>
              <a:t>Compendium of Key Resources for Improving Clinician Well-Being - National Academy of Medicine (nam.edu)</a:t>
            </a:r>
            <a:endParaRPr lang="en-US" sz="1600" dirty="0">
              <a:solidFill>
                <a:prstClr val="black"/>
              </a:solidFill>
              <a:latin typeface="Century Gothic" panose="020F0302020204030204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Wright et al. N </a:t>
            </a:r>
            <a:r>
              <a:rPr lang="en-US" sz="1400" dirty="0" err="1"/>
              <a:t>Engl</a:t>
            </a:r>
            <a:r>
              <a:rPr lang="en-US" sz="1400" dirty="0"/>
              <a:t> J Med 2018; 379: 309-311</a:t>
            </a:r>
          </a:p>
        </p:txBody>
      </p:sp>
    </p:spTree>
    <p:extLst>
      <p:ext uri="{BB962C8B-B14F-4D97-AF65-F5344CB8AC3E}">
        <p14:creationId xmlns:p14="http://schemas.microsoft.com/office/powerpoint/2010/main" val="309608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4B83-B96C-4652-BFF1-92C0A645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5" y="233781"/>
            <a:ext cx="11360800" cy="763600"/>
          </a:xfrm>
        </p:spPr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Building Professional Joy in your Practice….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From the Ground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7711-1511-47F0-A181-9AB8A899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315D994-0852-4F75-99F1-5016CE36A879}" type="slidenum"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26</a:t>
            </a:fld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319BB9F-A136-4FCD-9CFE-7A85BDBFB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146" y="4343400"/>
          <a:ext cx="11582396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28">
                  <a:extLst>
                    <a:ext uri="{9D8B030D-6E8A-4147-A177-3AD203B41FA5}">
                      <a16:colId xmlns:a16="http://schemas.microsoft.com/office/drawing/2014/main" val="4069530428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1143854929"/>
                    </a:ext>
                  </a:extLst>
                </a:gridCol>
                <a:gridCol w="1548576">
                  <a:extLst>
                    <a:ext uri="{9D8B030D-6E8A-4147-A177-3AD203B41FA5}">
                      <a16:colId xmlns:a16="http://schemas.microsoft.com/office/drawing/2014/main" val="3713832147"/>
                    </a:ext>
                  </a:extLst>
                </a:gridCol>
                <a:gridCol w="1901023">
                  <a:extLst>
                    <a:ext uri="{9D8B030D-6E8A-4147-A177-3AD203B41FA5}">
                      <a16:colId xmlns:a16="http://schemas.microsoft.com/office/drawing/2014/main" val="384832012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6547109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195111537"/>
                    </a:ext>
                  </a:extLst>
                </a:gridCol>
                <a:gridCol w="1470741">
                  <a:extLst>
                    <a:ext uri="{9D8B030D-6E8A-4147-A177-3AD203B41FA5}">
                      <a16:colId xmlns:a16="http://schemas.microsoft.com/office/drawing/2014/main" val="3995551583"/>
                    </a:ext>
                  </a:extLst>
                </a:gridCol>
              </a:tblGrid>
              <a:tr h="48768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Foundational Programs </a:t>
                      </a:r>
                    </a:p>
                  </a:txBody>
                  <a:tcPr marL="121920" marR="121920" marT="60960" marB="6096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86688"/>
                  </a:ext>
                </a:extLst>
              </a:tr>
              <a:tr h="15443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Safety Net Resources for Distressed Clinicians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Group- or issue-specific Resources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Self-care and wellness promotion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Leadership Development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Collegiality and Community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Assessment of Well-being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“Pebbles in the Shoe”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29086358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8573B3-A729-42A7-82A5-D33F21BFE7B1}"/>
              </a:ext>
            </a:extLst>
          </p:cNvPr>
          <p:cNvCxnSpPr>
            <a:cxnSpLocks/>
          </p:cNvCxnSpPr>
          <p:nvPr/>
        </p:nvCxnSpPr>
        <p:spPr>
          <a:xfrm flipV="1">
            <a:off x="353146" y="1498600"/>
            <a:ext cx="5641253" cy="2743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C5032-7FD7-4116-A2A6-EF2C4C130DF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498600"/>
            <a:ext cx="5742856" cy="274320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0E462B-3F86-47ED-8715-AA6B146C5B23}"/>
              </a:ext>
            </a:extLst>
          </p:cNvPr>
          <p:cNvSpPr txBox="1"/>
          <p:nvPr/>
        </p:nvSpPr>
        <p:spPr>
          <a:xfrm>
            <a:off x="2133600" y="3691950"/>
            <a:ext cx="79248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Cultural Transformation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BDB3E6-A5A5-4003-8ADD-CC06691E5A0C}"/>
              </a:ext>
            </a:extLst>
          </p:cNvPr>
          <p:cNvSpPr txBox="1"/>
          <p:nvPr/>
        </p:nvSpPr>
        <p:spPr>
          <a:xfrm>
            <a:off x="3149600" y="3015787"/>
            <a:ext cx="58928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Rapid Iterative Experimentation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05C0FE-3AF0-4E44-9A93-B051D19CD5E8}"/>
              </a:ext>
            </a:extLst>
          </p:cNvPr>
          <p:cNvSpPr txBox="1"/>
          <p:nvPr/>
        </p:nvSpPr>
        <p:spPr>
          <a:xfrm>
            <a:off x="4470400" y="2307266"/>
            <a:ext cx="32512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Sustainability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2729C-DD70-46B8-BFFB-EFF773D3C404}"/>
              </a:ext>
            </a:extLst>
          </p:cNvPr>
          <p:cNvSpPr txBox="1"/>
          <p:nvPr/>
        </p:nvSpPr>
        <p:spPr>
          <a:xfrm>
            <a:off x="3048001" y="65514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Shanafelt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T, Stolz S, Springer J, et al. NEJM Catalyst. Nov-Dec 2020</a:t>
            </a:r>
          </a:p>
        </p:txBody>
      </p:sp>
    </p:spTree>
    <p:extLst>
      <p:ext uri="{BB962C8B-B14F-4D97-AF65-F5344CB8AC3E}">
        <p14:creationId xmlns:p14="http://schemas.microsoft.com/office/powerpoint/2010/main" val="478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4" y="289634"/>
            <a:ext cx="10972800" cy="805389"/>
          </a:xfrm>
        </p:spPr>
        <p:txBody>
          <a:bodyPr>
            <a:normAutofit fontScale="90000"/>
          </a:bodyPr>
          <a:lstStyle/>
          <a:p>
            <a:r>
              <a:rPr lang="en-US" sz="4267" b="1" dirty="0"/>
              <a:t>Well-being:  20% Individuals + 80%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BA46D-247D-4D3C-9A6D-E2441610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64" y="1095023"/>
            <a:ext cx="889635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4B014-7B59-465C-9D75-53AF0F4D262F}"/>
              </a:ext>
            </a:extLst>
          </p:cNvPr>
          <p:cNvSpPr txBox="1"/>
          <p:nvPr/>
        </p:nvSpPr>
        <p:spPr>
          <a:xfrm>
            <a:off x="7262446" y="5380892"/>
            <a:ext cx="3439990" cy="118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CBA2B-F434-4495-8CA6-55F18B78C238}"/>
              </a:ext>
            </a:extLst>
          </p:cNvPr>
          <p:cNvSpPr txBox="1"/>
          <p:nvPr/>
        </p:nvSpPr>
        <p:spPr>
          <a:xfrm>
            <a:off x="1178169" y="5838092"/>
            <a:ext cx="808893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9B681-0068-4100-82EA-A3569756DE03}"/>
              </a:ext>
            </a:extLst>
          </p:cNvPr>
          <p:cNvSpPr txBox="1"/>
          <p:nvPr/>
        </p:nvSpPr>
        <p:spPr>
          <a:xfrm>
            <a:off x="7895492" y="6429023"/>
            <a:ext cx="407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Bohman et al, NEJM Catalyst 2016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E4E137-8A6D-404B-ADDD-172068334F57}"/>
              </a:ext>
            </a:extLst>
          </p:cNvPr>
          <p:cNvCxnSpPr/>
          <p:nvPr/>
        </p:nvCxnSpPr>
        <p:spPr>
          <a:xfrm>
            <a:off x="1013552" y="1498294"/>
            <a:ext cx="4760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150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B82E-D86C-4E07-951E-17D3187C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EBFB14D-5963-4DCD-B827-9FFA8A30C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12" y="990600"/>
            <a:ext cx="4293176" cy="5105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5AB11-B4C0-4329-B1F4-1FADA8C7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90" y="-292389"/>
            <a:ext cx="6531245" cy="7030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CF0BE7-CA7A-44C5-952F-C30332EDB916}"/>
              </a:ext>
            </a:extLst>
          </p:cNvPr>
          <p:cNvSpPr txBox="1"/>
          <p:nvPr/>
        </p:nvSpPr>
        <p:spPr>
          <a:xfrm>
            <a:off x="9126903" y="5791200"/>
            <a:ext cx="319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https://www.hhs.gov/surgeongeneral/priorities/health-worker-burnout/index.html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1613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227BD-1ED9-4266-B3E9-AAF9C20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707" y="841450"/>
            <a:ext cx="11058467" cy="49370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Thank You!!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C86-4A09-4625-B50E-E6EF67A4B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707" y="1635992"/>
            <a:ext cx="10755525" cy="4076045"/>
          </a:xfrm>
        </p:spPr>
        <p:txBody>
          <a:bodyPr/>
          <a:lstStyle/>
          <a:p>
            <a:pPr lvl="0"/>
            <a:endParaRPr lang="en-US" sz="2400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My thanks to my fantastic partners at Children’s National  </a:t>
            </a:r>
          </a:p>
          <a:p>
            <a:r>
              <a:rPr lang="en-US" sz="24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	Dr Hemant Sharma, MD, MHS Co-Chair, Clinician Well –Being</a:t>
            </a:r>
          </a:p>
          <a:p>
            <a:r>
              <a:rPr lang="en-US" sz="24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	Ms. Gitanjali Persaud, Program Manager</a:t>
            </a:r>
          </a:p>
          <a:p>
            <a:endParaRPr lang="en-US" sz="2400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Questions??  Ideas??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Email </a:t>
            </a:r>
            <a:r>
              <a:rPr lang="en-US" sz="3200" b="1" u="sng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  <a:hlinkClick r:id="rId3"/>
              </a:rPr>
              <a:t>ccorrive@childrensnational.org</a:t>
            </a:r>
            <a:r>
              <a:rPr lang="en-US" sz="3200" b="1" u="sng" dirty="0"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 or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aleway Thin"/>
                <a:cs typeface="Raleway Thin"/>
                <a:sym typeface="Raleway Thin"/>
                <a:hlinkClick r:id="rId4"/>
              </a:rPr>
              <a:t> providerwellbeing@childrensnational.org</a:t>
            </a:r>
            <a:endParaRPr lang="en-US" sz="2400" b="1" u="sng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lvl="0"/>
            <a:endParaRPr lang="en-US" sz="2400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lvl="0"/>
            <a:endParaRPr lang="en-US" dirty="0"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413886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4" y="289634"/>
            <a:ext cx="10972800" cy="805389"/>
          </a:xfrm>
        </p:spPr>
        <p:txBody>
          <a:bodyPr>
            <a:normAutofit/>
          </a:bodyPr>
          <a:lstStyle/>
          <a:p>
            <a:r>
              <a:rPr lang="en-US" sz="4267" b="1" dirty="0"/>
              <a:t>Well-being:  Individuals + Systems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98094" y="5326744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©2016 Stanford Medicine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957" y="1260662"/>
            <a:ext cx="6965244" cy="51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Culture of Wellness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Work environment that promotes self care, personal and professional growth, and compassion for colleagues, patients, and 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Efficiency of Practice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Value added </a:t>
            </a:r>
            <a:r>
              <a:rPr kumimoji="0" lang="en-US" sz="2667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clinical work accomplished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	Time and Energy spent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Personal Resilience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Individual skills, behaviors, and attitudes that contribute to personal physical, emotional, and social well-being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D023B-4ED1-44FB-9760-BBB20EC5B752}"/>
              </a:ext>
            </a:extLst>
          </p:cNvPr>
          <p:cNvSpPr txBox="1"/>
          <p:nvPr/>
        </p:nvSpPr>
        <p:spPr>
          <a:xfrm>
            <a:off x="7504771" y="6345044"/>
            <a:ext cx="468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Bohman</a:t>
            </a:r>
            <a:r>
              <a:rPr lang="en-US" sz="1400" dirty="0"/>
              <a:t> B, </a:t>
            </a:r>
            <a:r>
              <a:rPr lang="en-US" sz="1400" dirty="0" err="1"/>
              <a:t>Drybe</a:t>
            </a:r>
            <a:r>
              <a:rPr lang="en-US" sz="1400" dirty="0"/>
              <a:t> L. </a:t>
            </a:r>
            <a:r>
              <a:rPr lang="en-US" sz="1400" dirty="0" err="1"/>
              <a:t>Sinskey</a:t>
            </a:r>
            <a:r>
              <a:rPr lang="en-US" sz="1400" dirty="0"/>
              <a:t> C et al. NEJM Catal.2017</a:t>
            </a:r>
          </a:p>
        </p:txBody>
      </p:sp>
    </p:spTree>
    <p:extLst>
      <p:ext uri="{BB962C8B-B14F-4D97-AF65-F5344CB8AC3E}">
        <p14:creationId xmlns:p14="http://schemas.microsoft.com/office/powerpoint/2010/main" val="154768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5534"/>
            <a:ext cx="10972800" cy="804333"/>
          </a:xfrm>
        </p:spPr>
        <p:txBody>
          <a:bodyPr>
            <a:noAutofit/>
          </a:bodyPr>
          <a:lstStyle/>
          <a:p>
            <a:r>
              <a:rPr lang="en-US" sz="4267" dirty="0"/>
              <a:t>What drives Engagement vs. Burnout?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6478378"/>
            <a:ext cx="1198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Shanafelt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TD,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Noseworthy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JH.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Mayo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Clin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Proc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2017;92(1):129-146.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3" y="1600201"/>
            <a:ext cx="10972800" cy="336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78800" y="1326062"/>
            <a:ext cx="30988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High or New Workloads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201" y="1270783"/>
            <a:ext cx="397368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Workflow Inefficiencies (EHR)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Increased time spent documenting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4019" y="5022004"/>
            <a:ext cx="35560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Loss of Meaning at Work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8824" y="5301252"/>
            <a:ext cx="35560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Social Isolation at Work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800" y="1892779"/>
            <a:ext cx="35560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Loss of Control Over Work Environment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714" y="4267200"/>
            <a:ext cx="364308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Culture Shift from Health Values to Corporate Values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4038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6412080" y="4419601"/>
            <a:ext cx="1476744" cy="828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876800" y="3505201"/>
            <a:ext cx="1016000" cy="1516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721600" y="2377527"/>
            <a:ext cx="457200" cy="161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1"/>
          </p:cNvCxnSpPr>
          <p:nvPr/>
        </p:nvCxnSpPr>
        <p:spPr>
          <a:xfrm flipV="1">
            <a:off x="6604000" y="1700460"/>
            <a:ext cx="1574800" cy="452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251200" y="2057400"/>
            <a:ext cx="1219200" cy="481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DBB42D-F9BD-4C33-81DF-299FFA547B55}"/>
              </a:ext>
            </a:extLst>
          </p:cNvPr>
          <p:cNvCxnSpPr/>
          <p:nvPr/>
        </p:nvCxnSpPr>
        <p:spPr>
          <a:xfrm>
            <a:off x="7688521" y="3902857"/>
            <a:ext cx="1574800" cy="42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3DFB37-49C9-4FAD-B008-E749A7565968}"/>
              </a:ext>
            </a:extLst>
          </p:cNvPr>
          <p:cNvSpPr txBox="1"/>
          <p:nvPr/>
        </p:nvSpPr>
        <p:spPr>
          <a:xfrm>
            <a:off x="9281043" y="4057426"/>
            <a:ext cx="2736783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Loss of distinction and conflict between work and life</a:t>
            </a:r>
          </a:p>
        </p:txBody>
      </p:sp>
    </p:spTree>
    <p:extLst>
      <p:ext uri="{BB962C8B-B14F-4D97-AF65-F5344CB8AC3E}">
        <p14:creationId xmlns:p14="http://schemas.microsoft.com/office/powerpoint/2010/main" val="14304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0A58A-EDE0-478C-B18E-04BA18EE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9969"/>
            <a:ext cx="11582400" cy="51054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Culture</a:t>
            </a:r>
            <a:r>
              <a:rPr lang="en-US" i="1" dirty="0">
                <a:solidFill>
                  <a:srgbClr val="C00000"/>
                </a:solidFill>
              </a:rPr>
              <a:t> refers to the shared and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fundamental beliefs, normative values, and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related social practices of a group that are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so widely accepted that they are implicit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and no longer scrutinized.</a:t>
            </a:r>
          </a:p>
          <a:p>
            <a:pPr algn="ctr"/>
            <a:endParaRPr lang="en-US" i="1" dirty="0"/>
          </a:p>
          <a:p>
            <a:pPr algn="ctr"/>
            <a:r>
              <a:rPr lang="en-US" sz="3200" i="1" dirty="0"/>
              <a:t>Professional Culture</a:t>
            </a:r>
          </a:p>
          <a:p>
            <a:pPr algn="ctr"/>
            <a:r>
              <a:rPr lang="en-US" sz="3200" i="1" dirty="0"/>
              <a:t>Organizational Culture</a:t>
            </a:r>
          </a:p>
          <a:p>
            <a:pPr algn="ctr"/>
            <a:r>
              <a:rPr lang="en-US" sz="3200" i="1" dirty="0"/>
              <a:t>Sub-cultures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AE17D-7B9B-4B9E-A712-3CD19AE772A8}"/>
              </a:ext>
            </a:extLst>
          </p:cNvPr>
          <p:cNvSpPr txBox="1"/>
          <p:nvPr/>
        </p:nvSpPr>
        <p:spPr>
          <a:xfrm>
            <a:off x="3454400" y="6509187"/>
            <a:ext cx="87376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67" dirty="0">
                <a:solidFill>
                  <a:srgbClr val="000000"/>
                </a:solidFill>
              </a:rPr>
              <a:t>Shanafelt et al, Mayo Clin Proceedings. 2019.</a:t>
            </a:r>
          </a:p>
        </p:txBody>
      </p:sp>
    </p:spTree>
    <p:extLst>
      <p:ext uri="{BB962C8B-B14F-4D97-AF65-F5344CB8AC3E}">
        <p14:creationId xmlns:p14="http://schemas.microsoft.com/office/powerpoint/2010/main" val="824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9F83E72-4D59-4641-A7BB-093E267C40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82" t="3742" r="2254" b="12547"/>
          <a:stretch/>
        </p:blipFill>
        <p:spPr>
          <a:xfrm>
            <a:off x="152400" y="1499606"/>
            <a:ext cx="11887200" cy="49940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74D0C-1AD9-446A-AB5C-6981E1AE2688}"/>
              </a:ext>
            </a:extLst>
          </p:cNvPr>
          <p:cNvSpPr txBox="1"/>
          <p:nvPr/>
        </p:nvSpPr>
        <p:spPr>
          <a:xfrm>
            <a:off x="6594232" y="6450023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Shanafelt T. Mayo Clin Proceedings. Oct 2021</a:t>
            </a: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FA9BE735-8A1C-4127-B80A-1A22E81C9F26}"/>
              </a:ext>
            </a:extLst>
          </p:cNvPr>
          <p:cNvSpPr txBox="1"/>
          <p:nvPr/>
        </p:nvSpPr>
        <p:spPr>
          <a:xfrm>
            <a:off x="152400" y="69423"/>
            <a:ext cx="11253019" cy="86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Organizational  Characteristics 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B0502020202020204" pitchFamily="34" charset="0"/>
                <a:ea typeface="Raleway Thin"/>
                <a:cs typeface="Raleway Thin"/>
                <a:sym typeface="Raleway Thin"/>
              </a:rPr>
              <a:t>Well-being 2.0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B0502020202020204" pitchFamily="34" charset="0"/>
              <a:ea typeface="Raleway Thin"/>
              <a:cs typeface="Raleway Thin"/>
              <a:sym typeface="Raleway Thin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106566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E96FE06-5FFF-4659-91C3-BB5C81081FD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227BD-1ED9-4266-B3E9-AAF9C20F8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						</a:t>
            </a:r>
            <a:r>
              <a:rPr lang="en-US" dirty="0">
                <a:latin typeface="Century Gothic" panose="020B0502020202020204" pitchFamily="34" charset="0"/>
              </a:rPr>
              <a:t>Le</a:t>
            </a:r>
            <a:r>
              <a:rPr lang="en-US" sz="3200" b="1" dirty="0">
                <a:latin typeface="Century Gothic" panose="020B0502020202020204" pitchFamily="34" charset="0"/>
              </a:rPr>
              <a:t>adership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3682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A85BC-1087-41DC-96FC-11AFA83F9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Leadership is…..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C1B6B-720D-4D9D-A51D-9D56DC00D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“Leadership is a process hereby an individual influences a  group of individuals to achieve a common goal” </a:t>
            </a:r>
          </a:p>
          <a:p>
            <a:endParaRPr lang="en-US" sz="3200" dirty="0"/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PG Northouse.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Lea</a:t>
            </a:r>
            <a:r>
              <a:rPr lang="en-US" sz="1800" i="1" dirty="0" err="1"/>
              <a:t>dership</a:t>
            </a:r>
            <a:r>
              <a:rPr lang="en-US" sz="1800" i="1" dirty="0"/>
              <a:t>: Theory and Practice</a:t>
            </a:r>
            <a:r>
              <a:rPr lang="en-US" sz="1800" dirty="0"/>
              <a:t>.  8</a:t>
            </a:r>
            <a:r>
              <a:rPr lang="en-US" sz="1800" baseline="30000" dirty="0"/>
              <a:t>th</a:t>
            </a:r>
            <a:r>
              <a:rPr lang="en-US" sz="1800" dirty="0"/>
              <a:t> edition, 2018 Sage Pub, Thousand Oaks, CA</a:t>
            </a:r>
          </a:p>
        </p:txBody>
      </p:sp>
    </p:spTree>
    <p:extLst>
      <p:ext uri="{BB962C8B-B14F-4D97-AF65-F5344CB8AC3E}">
        <p14:creationId xmlns:p14="http://schemas.microsoft.com/office/powerpoint/2010/main" val="200631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BBC59-77D4-4464-84D8-9D8736966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Leadership Skills and Behaviors Matter… and How They Determine Organizational Culture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D69A6-2D57-4EB9-A886-14FBDC6B00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822" y="2413828"/>
            <a:ext cx="10822903" cy="2781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care workers are largely employed by healthcare systems, often in large integrated systems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evolution has led to decrease autonomy and loss of control over their work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 of purpose and meaning in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Misalignment between employed healthcare staff professional values and organizational strategy</a:t>
            </a:r>
          </a:p>
        </p:txBody>
      </p:sp>
    </p:spTree>
    <p:extLst>
      <p:ext uri="{BB962C8B-B14F-4D97-AF65-F5344CB8AC3E}">
        <p14:creationId xmlns:p14="http://schemas.microsoft.com/office/powerpoint/2010/main" val="108558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FF0000"/>
      </a:accent1>
      <a:accent2>
        <a:srgbClr val="0070C0"/>
      </a:accent2>
      <a:accent3>
        <a:srgbClr val="7F7F7F"/>
      </a:accent3>
      <a:accent4>
        <a:srgbClr val="FF8021"/>
      </a:accent4>
      <a:accent5>
        <a:srgbClr val="00B050"/>
      </a:accent5>
      <a:accent6>
        <a:srgbClr val="7030A0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's National PowerPoint Templates 16-9 03092021 LOCKED" id="{86CD9754-47EE-4969-991A-D642FFACACCA}" vid="{D8236B33-B487-48F0-A20B-DC4F9D7EC8B6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CD47D23092648982F844E03D74C3A" ma:contentTypeVersion="39" ma:contentTypeDescription="Create a new document." ma:contentTypeScope="" ma:versionID="b0efa04cc901b316a75f126c9b84e001">
  <xsd:schema xmlns:xsd="http://www.w3.org/2001/XMLSchema" xmlns:xs="http://www.w3.org/2001/XMLSchema" xmlns:p="http://schemas.microsoft.com/office/2006/metadata/properties" xmlns:ns3="9a257790-d1ca-461d-9c08-e0f13c7c8415" xmlns:ns4="4ffb3259-ddd9-4c6e-a56d-4a23efe8a2b4" targetNamespace="http://schemas.microsoft.com/office/2006/metadata/properties" ma:root="true" ma:fieldsID="dd1e088a3a530c5bc10d23bec4ec34b5" ns3:_="" ns4:_="">
    <xsd:import namespace="9a257790-d1ca-461d-9c08-e0f13c7c8415"/>
    <xsd:import namespace="4ffb3259-ddd9-4c6e-a56d-4a23efe8a2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57790-d1ca-461d-9c08-e0f13c7c8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b3259-ddd9-4c6e-a56d-4a23efe8a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 ma:index="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fb3259-ddd9-4c6e-a56d-4a23efe8a2b4">
      <UserInfo>
        <DisplayName>Farrow, Olivia</DisplayName>
        <AccountId>43</AccountId>
        <AccountType/>
      </UserInfo>
      <UserInfo>
        <DisplayName>Schenk, Katie</DisplayName>
        <AccountId>14</AccountId>
        <AccountType/>
      </UserInfo>
      <UserInfo>
        <DisplayName>Bierbower, Kristina</DisplayName>
        <AccountId>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0BE2F9-FAA4-446A-9B76-31D1A0A41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AC0BE6-EB78-4632-A901-3B4A8B481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57790-d1ca-461d-9c08-e0f13c7c8415"/>
    <ds:schemaRef ds:uri="4ffb3259-ddd9-4c6e-a56d-4a23efe8a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AD619-0EC2-4F2E-A77E-7E026C458388}">
  <ds:schemaRefs>
    <ds:schemaRef ds:uri="9a257790-d1ca-461d-9c08-e0f13c7c841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ffb3259-ddd9-4c6e-a56d-4a23efe8a2b4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7820</TotalTime>
  <Words>2150</Words>
  <Application>Microsoft Office PowerPoint</Application>
  <PresentationFormat>Widescreen</PresentationFormat>
  <Paragraphs>317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Corbel</vt:lpstr>
      <vt:lpstr>Courier New</vt:lpstr>
      <vt:lpstr>Raleway Thin</vt:lpstr>
      <vt:lpstr>Symbol</vt:lpstr>
      <vt:lpstr>Times New Roman</vt:lpstr>
      <vt:lpstr>Office Theme</vt:lpstr>
      <vt:lpstr>Simple Light</vt:lpstr>
      <vt:lpstr>PowerPoint Presentation</vt:lpstr>
      <vt:lpstr>PowerPoint Presentation</vt:lpstr>
      <vt:lpstr>Well-being:  Individuals + Systems</vt:lpstr>
      <vt:lpstr>What drives Engagement vs. Burnout?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Impact of Leadership on Team Performance and Fulfillment</vt:lpstr>
      <vt:lpstr>PowerPoint Presentation</vt:lpstr>
      <vt:lpstr>Well-being:  20% Individuals + 80% Systems</vt:lpstr>
      <vt:lpstr>PowerPoint Presentation</vt:lpstr>
      <vt:lpstr>Building Professional Joy in your Practice…. From the Ground Up</vt:lpstr>
      <vt:lpstr>PowerPoint Presentation</vt:lpstr>
      <vt:lpstr>PowerPoint Presentation</vt:lpstr>
      <vt:lpstr>PowerPoint Presentation</vt:lpstr>
      <vt:lpstr>PowerPoint Presentation</vt:lpstr>
      <vt:lpstr>Virtual SKY Workshops: Key Outcomes</vt:lpstr>
      <vt:lpstr>PowerPoint Presentation</vt:lpstr>
      <vt:lpstr>PowerPoint Presentation</vt:lpstr>
      <vt:lpstr>Building Professional Joy in your Practice…. From the Ground Up</vt:lpstr>
      <vt:lpstr>Well-being:  20% Individuals + 80% Systems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Corriveau, Christiane</cp:lastModifiedBy>
  <cp:revision>104</cp:revision>
  <dcterms:created xsi:type="dcterms:W3CDTF">2021-03-10T12:48:58Z</dcterms:created>
  <dcterms:modified xsi:type="dcterms:W3CDTF">2022-08-11T12:11:57Z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 Title">
    <vt:lpwstr/>
  </property>
  <property fmtid="{D5CDD505-2E9C-101B-9397-08002B2CF9AE}" pid="3" name="ContentTypeId">
    <vt:lpwstr>0x0101008EECD47D23092648982F844E03D74C3A</vt:lpwstr>
  </property>
</Properties>
</file>