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58" r:id="rId4"/>
    <p:sldId id="298" r:id="rId5"/>
    <p:sldId id="262" r:id="rId6"/>
    <p:sldId id="263" r:id="rId7"/>
    <p:sldId id="297" r:id="rId8"/>
    <p:sldId id="264" r:id="rId9"/>
    <p:sldId id="290" r:id="rId10"/>
    <p:sldId id="265" r:id="rId11"/>
    <p:sldId id="291" r:id="rId12"/>
    <p:sldId id="293" r:id="rId13"/>
    <p:sldId id="270" r:id="rId14"/>
    <p:sldId id="273" r:id="rId15"/>
    <p:sldId id="280" r:id="rId16"/>
    <p:sldId id="284" r:id="rId17"/>
    <p:sldId id="287" r:id="rId18"/>
    <p:sldId id="288" r:id="rId19"/>
    <p:sldId id="296" r:id="rId20"/>
    <p:sldId id="294" r:id="rId21"/>
    <p:sldId id="295" r:id="rId2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08B0F4-72AC-484B-BE23-45E020102D94}" v="3" dt="2022-08-24T16:53:09.592"/>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23"/>
    <p:restoredTop sz="86439"/>
  </p:normalViewPr>
  <p:slideViewPr>
    <p:cSldViewPr snapToGrid="0" snapToObjects="1">
      <p:cViewPr varScale="1">
        <p:scale>
          <a:sx n="31" d="100"/>
          <a:sy n="31" d="100"/>
        </p:scale>
        <p:origin x="168" y="96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76" d="100"/>
          <a:sy n="76" d="100"/>
        </p:scale>
        <p:origin x="41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chbinder, Mara" userId="c3389f1e-131d-46f8-b04e-4e3ef8a2d62e" providerId="ADAL" clId="{D508B0F4-72AC-484B-BE23-45E020102D94}"/>
    <pc:docChg chg="modSld">
      <pc:chgData name="Buchbinder, Mara" userId="c3389f1e-131d-46f8-b04e-4e3ef8a2d62e" providerId="ADAL" clId="{D508B0F4-72AC-484B-BE23-45E020102D94}" dt="2022-08-24T16:53:09.592" v="23"/>
      <pc:docMkLst>
        <pc:docMk/>
      </pc:docMkLst>
      <pc:sldChg chg="modSp mod">
        <pc:chgData name="Buchbinder, Mara" userId="c3389f1e-131d-46f8-b04e-4e3ef8a2d62e" providerId="ADAL" clId="{D508B0F4-72AC-484B-BE23-45E020102D94}" dt="2022-08-24T16:49:14.829" v="20" actId="20577"/>
        <pc:sldMkLst>
          <pc:docMk/>
          <pc:sldMk cId="0" sldId="273"/>
        </pc:sldMkLst>
        <pc:spChg chg="mod">
          <ac:chgData name="Buchbinder, Mara" userId="c3389f1e-131d-46f8-b04e-4e3ef8a2d62e" providerId="ADAL" clId="{D508B0F4-72AC-484B-BE23-45E020102D94}" dt="2022-08-24T16:49:14.829" v="20" actId="20577"/>
          <ac:spMkLst>
            <pc:docMk/>
            <pc:sldMk cId="0" sldId="273"/>
            <ac:spMk id="271" creationId="{00000000-0000-0000-0000-000000000000}"/>
          </ac:spMkLst>
        </pc:spChg>
      </pc:sldChg>
      <pc:sldChg chg="modAnim">
        <pc:chgData name="Buchbinder, Mara" userId="c3389f1e-131d-46f8-b04e-4e3ef8a2d62e" providerId="ADAL" clId="{D508B0F4-72AC-484B-BE23-45E020102D94}" dt="2022-08-24T16:53:09.592" v="23"/>
        <pc:sldMkLst>
          <pc:docMk/>
          <pc:sldMk cId="0" sldId="287"/>
        </pc:sldMkLst>
      </pc:sldChg>
      <pc:sldChg chg="modAnim">
        <pc:chgData name="Buchbinder, Mara" userId="c3389f1e-131d-46f8-b04e-4e3ef8a2d62e" providerId="ADAL" clId="{D508B0F4-72AC-484B-BE23-45E020102D94}" dt="2022-08-24T16:50:47.960" v="21"/>
        <pc:sldMkLst>
          <pc:docMk/>
          <pc:sldMk cId="4186009470" sldId="2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5403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noRot="1" noChangeAspect="1"/>
          </p:cNvSpPr>
          <p:nvPr>
            <p:ph type="sldImg"/>
          </p:nvPr>
        </p:nvSpPr>
        <p:spPr>
          <a:xfrm>
            <a:off x="381000" y="685800"/>
            <a:ext cx="6096000" cy="3429000"/>
          </a:xfrm>
          <a:prstGeom prst="rect">
            <a:avLst/>
          </a:prstGeom>
        </p:spPr>
        <p:txBody>
          <a:bodyPr/>
          <a:lstStyle/>
          <a:p>
            <a:endParaRPr/>
          </a:p>
        </p:txBody>
      </p:sp>
      <p:sp>
        <p:nvSpPr>
          <p:cNvPr id="214" name="Shape 214"/>
          <p:cNvSpPr>
            <a:spLocks noGrp="1"/>
          </p:cNvSpPr>
          <p:nvPr>
            <p:ph type="body" sz="quarter" idx="1"/>
          </p:nvPr>
        </p:nvSpPr>
        <p:spPr>
          <a:prstGeom prst="rect">
            <a:avLst/>
          </a:prstGeom>
        </p:spPr>
        <p:txBody>
          <a:bodyPr/>
          <a:lstStyle/>
          <a:p>
            <a:r>
              <a:rPr lang="en-US" baseline="0" dirty="0"/>
              <a:t>.</a:t>
            </a:r>
            <a:endParaRPr dirty="0"/>
          </a:p>
        </p:txBody>
      </p:sp>
    </p:spTree>
    <p:extLst>
      <p:ext uri="{BB962C8B-B14F-4D97-AF65-F5344CB8AC3E}">
        <p14:creationId xmlns:p14="http://schemas.microsoft.com/office/powerpoint/2010/main" val="4120820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7708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noRot="1" noChangeAspect="1"/>
          </p:cNvSpPr>
          <p:nvPr>
            <p:ph type="sldImg"/>
          </p:nvPr>
        </p:nvSpPr>
        <p:spPr>
          <a:xfrm>
            <a:off x="381000" y="685800"/>
            <a:ext cx="6096000" cy="3429000"/>
          </a:xfrm>
          <a:prstGeom prst="rect">
            <a:avLst/>
          </a:prstGeom>
        </p:spPr>
        <p:txBody>
          <a:bodyPr/>
          <a:lstStyle/>
          <a:p>
            <a:endParaRPr/>
          </a:p>
        </p:txBody>
      </p:sp>
      <p:sp>
        <p:nvSpPr>
          <p:cNvPr id="248" name="Shape 248"/>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noRot="1" noChangeAspect="1"/>
          </p:cNvSpPr>
          <p:nvPr>
            <p:ph type="sldImg"/>
          </p:nvPr>
        </p:nvSpPr>
        <p:spPr>
          <a:xfrm>
            <a:off x="381000" y="685800"/>
            <a:ext cx="6096000" cy="3429000"/>
          </a:xfrm>
          <a:prstGeom prst="rect">
            <a:avLst/>
          </a:prstGeom>
        </p:spPr>
        <p:txBody>
          <a:bodyPr/>
          <a:lstStyle/>
          <a:p>
            <a:endParaRPr/>
          </a:p>
        </p:txBody>
      </p:sp>
      <p:sp>
        <p:nvSpPr>
          <p:cNvPr id="273" name="Shape 273"/>
          <p:cNvSpPr>
            <a:spLocks noGrp="1"/>
          </p:cNvSpPr>
          <p:nvPr>
            <p:ph type="body" sz="quarter" idx="1"/>
          </p:nvPr>
        </p:nvSpPr>
        <p:spPr>
          <a:prstGeom prst="rect">
            <a:avLst/>
          </a:prstGeom>
        </p:spPr>
        <p:txBody>
          <a:bodyPr/>
          <a:lstStyle/>
          <a:p>
            <a:pPr>
              <a:defRPr sz="1200" i="1"/>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hape 330"/>
          <p:cNvSpPr>
            <a:spLocks noGrp="1" noRot="1" noChangeAspect="1"/>
          </p:cNvSpPr>
          <p:nvPr>
            <p:ph type="sldImg"/>
          </p:nvPr>
        </p:nvSpPr>
        <p:spPr>
          <a:xfrm>
            <a:off x="381000" y="685800"/>
            <a:ext cx="6096000" cy="3429000"/>
          </a:xfrm>
          <a:prstGeom prst="rect">
            <a:avLst/>
          </a:prstGeom>
        </p:spPr>
        <p:txBody>
          <a:bodyPr/>
          <a:lstStyle/>
          <a:p>
            <a:endParaRPr/>
          </a:p>
        </p:txBody>
      </p:sp>
      <p:sp>
        <p:nvSpPr>
          <p:cNvPr id="331" name="Shape 331"/>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Shape 362"/>
          <p:cNvSpPr>
            <a:spLocks noGrp="1" noRot="1" noChangeAspect="1"/>
          </p:cNvSpPr>
          <p:nvPr>
            <p:ph type="sldImg"/>
          </p:nvPr>
        </p:nvSpPr>
        <p:spPr>
          <a:xfrm>
            <a:off x="381000" y="685800"/>
            <a:ext cx="6096000" cy="3429000"/>
          </a:xfrm>
          <a:prstGeom prst="rect">
            <a:avLst/>
          </a:prstGeom>
        </p:spPr>
        <p:txBody>
          <a:bodyPr/>
          <a:lstStyle/>
          <a:p>
            <a:endParaRPr/>
          </a:p>
        </p:txBody>
      </p:sp>
      <p:sp>
        <p:nvSpPr>
          <p:cNvPr id="363" name="Shape 363"/>
          <p:cNvSpPr>
            <a:spLocks noGrp="1"/>
          </p:cNvSpPr>
          <p:nvPr>
            <p:ph type="body" sz="quarter" idx="1"/>
          </p:nvPr>
        </p:nvSpPr>
        <p:spPr>
          <a:prstGeom prst="rect">
            <a:avLst/>
          </a:prstGeom>
        </p:spPr>
        <p:txBody>
          <a:bodyPr/>
          <a:lstStyle/>
          <a:p>
            <a:endParaRPr dirty="0"/>
          </a:p>
          <a:p>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Shape 388"/>
          <p:cNvSpPr>
            <a:spLocks noGrp="1" noRot="1" noChangeAspect="1"/>
          </p:cNvSpPr>
          <p:nvPr>
            <p:ph type="sldImg"/>
          </p:nvPr>
        </p:nvSpPr>
        <p:spPr>
          <a:xfrm>
            <a:off x="381000" y="685800"/>
            <a:ext cx="6096000" cy="3429000"/>
          </a:xfrm>
          <a:prstGeom prst="rect">
            <a:avLst/>
          </a:prstGeom>
        </p:spPr>
        <p:txBody>
          <a:bodyPr/>
          <a:lstStyle/>
          <a:p>
            <a:endParaRPr/>
          </a:p>
        </p:txBody>
      </p:sp>
      <p:sp>
        <p:nvSpPr>
          <p:cNvPr id="389" name="Shape 389"/>
          <p:cNvSpPr>
            <a:spLocks noGrp="1"/>
          </p:cNvSpPr>
          <p:nvPr>
            <p:ph type="body" sz="quarter" idx="1"/>
          </p:nvPr>
        </p:nvSpPr>
        <p:spPr>
          <a:prstGeom prst="rect">
            <a:avLst/>
          </a:prstGeom>
        </p:spPr>
        <p:txBody>
          <a:bodyPr/>
          <a:lstStyle/>
          <a:p>
            <a:endParaRPr dirty="0"/>
          </a:p>
          <a:p>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Shape 397"/>
          <p:cNvSpPr>
            <a:spLocks noGrp="1" noRot="1" noChangeAspect="1"/>
          </p:cNvSpPr>
          <p:nvPr>
            <p:ph type="sldImg"/>
          </p:nvPr>
        </p:nvSpPr>
        <p:spPr>
          <a:xfrm>
            <a:off x="381000" y="685800"/>
            <a:ext cx="6096000" cy="3429000"/>
          </a:xfrm>
          <a:prstGeom prst="rect">
            <a:avLst/>
          </a:prstGeom>
        </p:spPr>
        <p:txBody>
          <a:bodyPr/>
          <a:lstStyle/>
          <a:p>
            <a:endParaRPr/>
          </a:p>
        </p:txBody>
      </p:sp>
      <p:sp>
        <p:nvSpPr>
          <p:cNvPr id="398" name="Shape 398"/>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Shape 397"/>
          <p:cNvSpPr>
            <a:spLocks noGrp="1" noRot="1" noChangeAspect="1"/>
          </p:cNvSpPr>
          <p:nvPr>
            <p:ph type="sldImg"/>
          </p:nvPr>
        </p:nvSpPr>
        <p:spPr>
          <a:xfrm>
            <a:off x="381000" y="685800"/>
            <a:ext cx="6096000" cy="3429000"/>
          </a:xfrm>
          <a:prstGeom prst="rect">
            <a:avLst/>
          </a:prstGeom>
        </p:spPr>
        <p:txBody>
          <a:bodyPr/>
          <a:lstStyle/>
          <a:p>
            <a:endParaRPr/>
          </a:p>
        </p:txBody>
      </p:sp>
      <p:sp>
        <p:nvSpPr>
          <p:cNvPr id="398" name="Shape 398"/>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318788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27973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Team is</a:t>
            </a:r>
            <a:r>
              <a:rPr lang="en-US" baseline="0" dirty="0"/>
              <a:t> led by social scientists who study health care practice and systems and includes experts in medical ethics and in occupational health.</a:t>
            </a:r>
            <a:endParaRPr lang="en-US" dirty="0"/>
          </a:p>
        </p:txBody>
      </p:sp>
    </p:spTree>
    <p:extLst>
      <p:ext uri="{BB962C8B-B14F-4D97-AF65-F5344CB8AC3E}">
        <p14:creationId xmlns:p14="http://schemas.microsoft.com/office/powerpoint/2010/main" val="40820830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Shape 397"/>
          <p:cNvSpPr>
            <a:spLocks noGrp="1" noRot="1" noChangeAspect="1"/>
          </p:cNvSpPr>
          <p:nvPr>
            <p:ph type="sldImg"/>
          </p:nvPr>
        </p:nvSpPr>
        <p:spPr>
          <a:xfrm>
            <a:off x="381000" y="685800"/>
            <a:ext cx="6096000" cy="3429000"/>
          </a:xfrm>
          <a:prstGeom prst="rect">
            <a:avLst/>
          </a:prstGeom>
        </p:spPr>
        <p:txBody>
          <a:bodyPr/>
          <a:lstStyle/>
          <a:p>
            <a:endParaRPr/>
          </a:p>
        </p:txBody>
      </p:sp>
      <p:sp>
        <p:nvSpPr>
          <p:cNvPr id="398" name="Shape 398"/>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449281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noRot="1" noChangeAspect="1"/>
          </p:cNvSpPr>
          <p:nvPr>
            <p:ph type="sldImg"/>
          </p:nvPr>
        </p:nvSpPr>
        <p:spPr>
          <a:xfrm>
            <a:off x="381000" y="685800"/>
            <a:ext cx="6096000" cy="3429000"/>
          </a:xfrm>
          <a:prstGeom prst="rect">
            <a:avLst/>
          </a:prstGeom>
        </p:spPr>
        <p:txBody>
          <a:bodyPr/>
          <a:lstStyle/>
          <a:p>
            <a:endParaRPr/>
          </a:p>
        </p:txBody>
      </p:sp>
      <p:sp>
        <p:nvSpPr>
          <p:cNvPr id="165" name="Shape 165"/>
          <p:cNvSpPr>
            <a:spLocks noGrp="1"/>
          </p:cNvSpPr>
          <p:nvPr>
            <p:ph type="body" sz="quarter" idx="1"/>
          </p:nvPr>
        </p:nvSpPr>
        <p:spPr>
          <a:prstGeom prst="rect">
            <a:avLst/>
          </a:prstGeom>
        </p:spPr>
        <p:txBody>
          <a:bodyPr/>
          <a:lstStyle/>
          <a:p>
            <a:r>
              <a:rPr dirty="0"/>
              <a:t> </a:t>
            </a:r>
          </a:p>
        </p:txBody>
      </p:sp>
    </p:spTree>
    <p:extLst>
      <p:ext uri="{BB962C8B-B14F-4D97-AF65-F5344CB8AC3E}">
        <p14:creationId xmlns:p14="http://schemas.microsoft.com/office/powerpoint/2010/main" val="3106896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xfrm>
            <a:off x="381000" y="685800"/>
            <a:ext cx="6096000" cy="3429000"/>
          </a:xfrm>
          <a:prstGeom prst="rect">
            <a:avLst/>
          </a:prstGeom>
        </p:spPr>
        <p:txBody>
          <a:bodyPr/>
          <a:lstStyle/>
          <a:p>
            <a:endParaRPr/>
          </a:p>
        </p:txBody>
      </p:sp>
      <p:sp>
        <p:nvSpPr>
          <p:cNvPr id="184" name="Shape 184"/>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05513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31143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xfrm>
            <a:off x="381000" y="685800"/>
            <a:ext cx="6096000" cy="3429000"/>
          </a:xfrm>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p>
            <a:pPr>
              <a:defRPr sz="1400"/>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xfrm>
            <a:off x="381000" y="685800"/>
            <a:ext cx="6096000" cy="3429000"/>
          </a:xfrm>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p>
            <a:pPr>
              <a:defRPr sz="1400"/>
            </a:pPr>
            <a:endParaRPr dirty="0"/>
          </a:p>
        </p:txBody>
      </p:sp>
    </p:spTree>
    <p:extLst>
      <p:ext uri="{BB962C8B-B14F-4D97-AF65-F5344CB8AC3E}">
        <p14:creationId xmlns:p14="http://schemas.microsoft.com/office/powerpoint/2010/main" val="531036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noRot="1" noChangeAspect="1"/>
          </p:cNvSpPr>
          <p:nvPr>
            <p:ph type="sldImg"/>
          </p:nvPr>
        </p:nvSpPr>
        <p:spPr>
          <a:xfrm>
            <a:off x="381000" y="685800"/>
            <a:ext cx="6096000" cy="3429000"/>
          </a:xfrm>
          <a:prstGeom prst="rect">
            <a:avLst/>
          </a:prstGeom>
        </p:spPr>
        <p:txBody>
          <a:bodyPr/>
          <a:lstStyle/>
          <a:p>
            <a:endParaRPr/>
          </a:p>
        </p:txBody>
      </p:sp>
      <p:sp>
        <p:nvSpPr>
          <p:cNvPr id="214" name="Shape 214"/>
          <p:cNvSpPr>
            <a:spLocks noGrp="1"/>
          </p:cNvSpPr>
          <p:nvPr>
            <p:ph type="body" sz="quarter" idx="1"/>
          </p:nvPr>
        </p:nvSpPr>
        <p:spPr>
          <a:prstGeom prst="rect">
            <a:avLst/>
          </a:prstGeom>
        </p:spPr>
        <p:txBody>
          <a:bodyPr/>
          <a:lstStyle/>
          <a:p>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532241774_2880x1920.jpg"/>
          <p:cNvSpPr>
            <a:spLocks noGrp="1"/>
          </p:cNvSpPr>
          <p:nvPr>
            <p:ph type="pic" idx="21"/>
          </p:nvPr>
        </p:nvSpPr>
        <p:spPr>
          <a:xfrm>
            <a:off x="-50800" y="-1270000"/>
            <a:ext cx="24485600" cy="16323734"/>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532241774_2880x1920.jpg"/>
          <p:cNvSpPr>
            <a:spLocks noGrp="1"/>
          </p:cNvSpPr>
          <p:nvPr>
            <p:ph type="pic" idx="21"/>
          </p:nvPr>
        </p:nvSpPr>
        <p:spPr>
          <a:xfrm>
            <a:off x="3125968" y="-393700"/>
            <a:ext cx="18135601" cy="120904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532204087_1355x1355.jpg"/>
          <p:cNvSpPr>
            <a:spLocks noGrp="1"/>
          </p:cNvSpPr>
          <p:nvPr>
            <p:ph type="pic" sz="half" idx="21"/>
          </p:nvPr>
        </p:nvSpPr>
        <p:spPr>
          <a:xfrm>
            <a:off x="12827000" y="952500"/>
            <a:ext cx="11468100" cy="114681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532205080_1647x1098.jpg"/>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532205080_1647x1098.jpg"/>
          <p:cNvSpPr>
            <a:spLocks noGrp="1"/>
          </p:cNvSpPr>
          <p:nvPr>
            <p:ph type="pic" sz="quarter" idx="21"/>
          </p:nvPr>
        </p:nvSpPr>
        <p:spPr>
          <a:xfrm>
            <a:off x="15300325" y="7048500"/>
            <a:ext cx="8324850" cy="5549900"/>
          </a:xfrm>
          <a:prstGeom prst="rect">
            <a:avLst/>
          </a:prstGeom>
        </p:spPr>
        <p:txBody>
          <a:bodyPr lIns="91439" tIns="45719" rIns="91439" bIns="45719" anchor="t">
            <a:noAutofit/>
          </a:bodyPr>
          <a:lstStyle/>
          <a:p>
            <a:endParaRPr/>
          </a:p>
        </p:txBody>
      </p:sp>
      <p:sp>
        <p:nvSpPr>
          <p:cNvPr id="84" name="532204087_1355x1355.jpg"/>
          <p:cNvSpPr>
            <a:spLocks noGrp="1"/>
          </p:cNvSpPr>
          <p:nvPr>
            <p:ph type="pic" sz="quarter" idx="22"/>
          </p:nvPr>
        </p:nvSpPr>
        <p:spPr>
          <a:xfrm>
            <a:off x="15760700" y="863600"/>
            <a:ext cx="7404100" cy="7404100"/>
          </a:xfrm>
          <a:prstGeom prst="rect">
            <a:avLst/>
          </a:prstGeom>
        </p:spPr>
        <p:txBody>
          <a:bodyPr lIns="91439" tIns="45719" rIns="91439" bIns="45719" anchor="t">
            <a:noAutofit/>
          </a:bodyPr>
          <a:lstStyle/>
          <a:p>
            <a:endParaRPr/>
          </a:p>
        </p:txBody>
      </p:sp>
      <p:sp>
        <p:nvSpPr>
          <p:cNvPr id="85" name="532241774_2880x1920.jpg"/>
          <p:cNvSpPr>
            <a:spLocks noGrp="1"/>
          </p:cNvSpPr>
          <p:nvPr>
            <p:ph type="pic" idx="23"/>
          </p:nvPr>
        </p:nvSpPr>
        <p:spPr>
          <a:xfrm>
            <a:off x="-9906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457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914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1371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1828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22860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2743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3200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3657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teppsmed.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Physicians on the…"/>
          <p:cNvSpPr txBox="1">
            <a:spLocks noGrp="1"/>
          </p:cNvSpPr>
          <p:nvPr>
            <p:ph type="ctrTitle"/>
          </p:nvPr>
        </p:nvSpPr>
        <p:spPr>
          <a:xfrm>
            <a:off x="311246" y="966651"/>
            <a:ext cx="23772753" cy="6113418"/>
          </a:xfrm>
          <a:prstGeom prst="rect">
            <a:avLst/>
          </a:prstGeom>
        </p:spPr>
        <p:txBody>
          <a:bodyPr>
            <a:normAutofit fontScale="90000"/>
          </a:bodyPr>
          <a:lstStyle/>
          <a:p>
            <a:pPr defTabSz="594360">
              <a:defRPr sz="9792"/>
            </a:pPr>
            <a:r>
              <a:rPr lang="en-US" dirty="0"/>
              <a:t>What Do Physicians Want </a:t>
            </a:r>
            <a:br>
              <a:rPr lang="en-US" dirty="0"/>
            </a:br>
            <a:r>
              <a:rPr lang="en-US" dirty="0"/>
              <a:t>from Leadership?</a:t>
            </a:r>
            <a:r>
              <a:rPr dirty="0"/>
              <a:t>:</a:t>
            </a:r>
          </a:p>
          <a:p>
            <a:pPr defTabSz="594360">
              <a:defRPr sz="8064"/>
            </a:pPr>
            <a:r>
              <a:rPr lang="en-US" sz="6200" i="1" dirty="0"/>
              <a:t>Insights from a Qualitative Four-City Study </a:t>
            </a:r>
            <a:br>
              <a:rPr lang="en-US" sz="6200" i="1" dirty="0"/>
            </a:br>
            <a:r>
              <a:rPr lang="en-US" sz="6200" i="1" dirty="0"/>
              <a:t>of Systems Factors </a:t>
            </a:r>
            <a:br>
              <a:rPr lang="en-US" sz="6200" i="1" dirty="0"/>
            </a:br>
            <a:r>
              <a:rPr lang="en-US" sz="6200" i="1" dirty="0"/>
              <a:t>in Occupational Health and Wellbeing </a:t>
            </a:r>
            <a:br>
              <a:rPr lang="en-US" sz="6200" i="1" dirty="0"/>
            </a:br>
            <a:r>
              <a:rPr lang="en-US" sz="6200" i="1" dirty="0"/>
              <a:t>During COVID-19 </a:t>
            </a:r>
            <a:endParaRPr sz="6200" i="1" dirty="0"/>
          </a:p>
        </p:txBody>
      </p:sp>
      <p:sp>
        <p:nvSpPr>
          <p:cNvPr id="120" name="Mara Buchbinder, PhD…"/>
          <p:cNvSpPr txBox="1">
            <a:spLocks noGrp="1"/>
          </p:cNvSpPr>
          <p:nvPr>
            <p:ph type="subTitle" sz="half" idx="1"/>
          </p:nvPr>
        </p:nvSpPr>
        <p:spPr>
          <a:xfrm>
            <a:off x="2109901" y="7926068"/>
            <a:ext cx="20828001" cy="4771930"/>
          </a:xfrm>
          <a:prstGeom prst="rect">
            <a:avLst/>
          </a:prstGeom>
        </p:spPr>
        <p:txBody>
          <a:bodyPr/>
          <a:lstStyle/>
          <a:p>
            <a:r>
              <a:rPr lang="en-US" dirty="0"/>
              <a:t>Nancy </a:t>
            </a:r>
            <a:r>
              <a:rPr lang="en-US" dirty="0" err="1"/>
              <a:t>Berlinger</a:t>
            </a:r>
            <a:r>
              <a:rPr dirty="0"/>
              <a:t>, PhD</a:t>
            </a:r>
            <a:r>
              <a:rPr lang="en-US" dirty="0"/>
              <a:t>, Research Scholar</a:t>
            </a:r>
            <a:endParaRPr dirty="0"/>
          </a:p>
          <a:p>
            <a:r>
              <a:rPr lang="en-US" dirty="0"/>
              <a:t>The Hastings Center</a:t>
            </a:r>
          </a:p>
          <a:p>
            <a:r>
              <a:rPr lang="en-US" dirty="0"/>
              <a:t>Co-Investigator, STEPPS</a:t>
            </a:r>
          </a:p>
          <a:p>
            <a:r>
              <a:rPr lang="en-US" dirty="0">
                <a:hlinkClick r:id="rId3"/>
              </a:rPr>
              <a:t>www.steppsmed.com</a:t>
            </a:r>
            <a:endParaRPr lang="en-US" dirty="0"/>
          </a:p>
          <a:p>
            <a:endParaRPr lang="en-US" dirty="0"/>
          </a:p>
          <a:p>
            <a:endParaRPr dirty="0"/>
          </a:p>
        </p:txBody>
      </p:sp>
      <p:pic>
        <p:nvPicPr>
          <p:cNvPr id="121" name="STEPPS logo with text_horizontal.jpg" descr="STEPPS logo with text_horizontal.jpg"/>
          <p:cNvPicPr>
            <a:picLocks noChangeAspect="1"/>
          </p:cNvPicPr>
          <p:nvPr/>
        </p:nvPicPr>
        <p:blipFill>
          <a:blip r:embed="rId4"/>
          <a:stretch>
            <a:fillRect/>
          </a:stretch>
        </p:blipFill>
        <p:spPr>
          <a:xfrm>
            <a:off x="20301894" y="9828195"/>
            <a:ext cx="4538896" cy="4538897"/>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Physician Sample"/>
          <p:cNvSpPr txBox="1">
            <a:spLocks noGrp="1"/>
          </p:cNvSpPr>
          <p:nvPr>
            <p:ph type="title"/>
          </p:nvPr>
        </p:nvSpPr>
        <p:spPr>
          <a:xfrm>
            <a:off x="2224464" y="355600"/>
            <a:ext cx="21005801" cy="2286000"/>
          </a:xfrm>
          <a:prstGeom prst="rect">
            <a:avLst/>
          </a:prstGeom>
        </p:spPr>
        <p:txBody>
          <a:bodyPr>
            <a:normAutofit/>
          </a:bodyPr>
          <a:lstStyle>
            <a:lvl1pPr>
              <a:defRPr b="1">
                <a:latin typeface="Helvetica Neue"/>
                <a:ea typeface="Helvetica Neue"/>
                <a:cs typeface="Helvetica Neue"/>
                <a:sym typeface="Helvetica Neue"/>
              </a:defRPr>
            </a:lvl1pPr>
          </a:lstStyle>
          <a:p>
            <a:r>
              <a:rPr lang="en-US" dirty="0"/>
              <a:t>Sample: </a:t>
            </a:r>
            <a:r>
              <a:rPr lang="en-US" dirty="0" err="1"/>
              <a:t>Greenwall</a:t>
            </a:r>
            <a:endParaRPr dirty="0"/>
          </a:p>
        </p:txBody>
      </p:sp>
      <p:pic>
        <p:nvPicPr>
          <p:cNvPr id="210" name="STEPPS logo with text_horizontal.jpg" descr="STEPPS logo with text_horizontal.jpg"/>
          <p:cNvPicPr>
            <a:picLocks noChangeAspect="1"/>
          </p:cNvPicPr>
          <p:nvPr/>
        </p:nvPicPr>
        <p:blipFill>
          <a:blip r:embed="rId3"/>
          <a:stretch>
            <a:fillRect/>
          </a:stretch>
        </p:blipFill>
        <p:spPr>
          <a:xfrm>
            <a:off x="20301894" y="9828195"/>
            <a:ext cx="4538896" cy="4538897"/>
          </a:xfrm>
          <a:prstGeom prst="rect">
            <a:avLst/>
          </a:prstGeom>
          <a:ln w="12700">
            <a:miter lim="400000"/>
          </a:ln>
        </p:spPr>
      </p:pic>
      <p:graphicFrame>
        <p:nvGraphicFramePr>
          <p:cNvPr id="2" name="Table 1">
            <a:extLst>
              <a:ext uri="{FF2B5EF4-FFF2-40B4-BE49-F238E27FC236}">
                <a16:creationId xmlns:a16="http://schemas.microsoft.com/office/drawing/2014/main" id="{5182B6D4-3D13-62EB-443F-54FD5BEE090A}"/>
              </a:ext>
            </a:extLst>
          </p:cNvPr>
          <p:cNvGraphicFramePr>
            <a:graphicFrameLocks noGrp="1"/>
          </p:cNvGraphicFramePr>
          <p:nvPr>
            <p:extLst>
              <p:ext uri="{D42A27DB-BD31-4B8C-83A1-F6EECF244321}">
                <p14:modId xmlns:p14="http://schemas.microsoft.com/office/powerpoint/2010/main" val="2564008225"/>
              </p:ext>
            </p:extLst>
          </p:nvPr>
        </p:nvGraphicFramePr>
        <p:xfrm>
          <a:off x="1153736" y="3187946"/>
          <a:ext cx="8410394" cy="10172457"/>
        </p:xfrm>
        <a:graphic>
          <a:graphicData uri="http://schemas.openxmlformats.org/drawingml/2006/table">
            <a:tbl>
              <a:tblPr firstRow="1" firstCol="1" bandRow="1">
                <a:tableStyleId>{5940675A-B579-460E-94D1-54222C63F5DA}</a:tableStyleId>
              </a:tblPr>
              <a:tblGrid>
                <a:gridCol w="5627051">
                  <a:extLst>
                    <a:ext uri="{9D8B030D-6E8A-4147-A177-3AD203B41FA5}">
                      <a16:colId xmlns:a16="http://schemas.microsoft.com/office/drawing/2014/main" val="3184384318"/>
                    </a:ext>
                  </a:extLst>
                </a:gridCol>
                <a:gridCol w="2783343">
                  <a:extLst>
                    <a:ext uri="{9D8B030D-6E8A-4147-A177-3AD203B41FA5}">
                      <a16:colId xmlns:a16="http://schemas.microsoft.com/office/drawing/2014/main" val="309639990"/>
                    </a:ext>
                  </a:extLst>
                </a:gridCol>
              </a:tblGrid>
              <a:tr h="737521">
                <a:tc>
                  <a:txBody>
                    <a:bodyPr/>
                    <a:lstStyle/>
                    <a:p>
                      <a:pPr marL="0" marR="0" algn="l">
                        <a:spcBef>
                          <a:spcPts val="0"/>
                        </a:spcBef>
                        <a:spcAft>
                          <a:spcPts val="0"/>
                        </a:spcAft>
                      </a:pPr>
                      <a:r>
                        <a:rPr lang="en-US" sz="2400" b="1" dirty="0">
                          <a:effectLst/>
                        </a:rPr>
                        <a:t>Participant characteristics (n = 79)</a:t>
                      </a:r>
                      <a:endParaRPr lang="en-US" sz="2400" b="1" dirty="0">
                        <a:effectLst/>
                        <a:latin typeface="Times New Roman" panose="02020603050405020304" pitchFamily="18" charset="0"/>
                        <a:ea typeface="Calibri" panose="020F0502020204030204" pitchFamily="34" charset="0"/>
                      </a:endParaRPr>
                    </a:p>
                  </a:txBody>
                  <a:tcPr marL="68580" marR="68580" marT="0" marB="0" anchor="b"/>
                </a:tc>
                <a:tc>
                  <a:txBody>
                    <a:bodyPr/>
                    <a:lstStyle/>
                    <a:p>
                      <a:pPr marL="0" marR="0" algn="l">
                        <a:spcBef>
                          <a:spcPts val="0"/>
                        </a:spcBef>
                        <a:spcAft>
                          <a:spcPts val="0"/>
                        </a:spcAft>
                      </a:pPr>
                      <a:r>
                        <a:rPr lang="en-US" sz="2400" b="1" dirty="0">
                          <a:effectLst/>
                        </a:rPr>
                        <a:t>n (%)</a:t>
                      </a:r>
                      <a:endParaRPr lang="en-US" sz="2400" b="1" dirty="0">
                        <a:effectLst/>
                        <a:latin typeface="Times New Roman" panose="02020603050405020304" pitchFamily="18" charset="0"/>
                        <a:ea typeface="Calibri" panose="020F0502020204030204" pitchFamily="34" charset="0"/>
                      </a:endParaRPr>
                    </a:p>
                  </a:txBody>
                  <a:tcPr marL="68580" marR="68580" marT="0" marB="0" anchor="b"/>
                </a:tc>
                <a:extLst>
                  <a:ext uri="{0D108BD9-81ED-4DB2-BD59-A6C34878D82A}">
                    <a16:rowId xmlns:a16="http://schemas.microsoft.com/office/drawing/2014/main" val="924870878"/>
                  </a:ext>
                </a:extLst>
              </a:tr>
              <a:tr h="486611">
                <a:tc>
                  <a:txBody>
                    <a:bodyPr/>
                    <a:lstStyle/>
                    <a:p>
                      <a:pPr marL="0" marR="0" algn="l">
                        <a:spcBef>
                          <a:spcPts val="0"/>
                        </a:spcBef>
                        <a:spcAft>
                          <a:spcPts val="0"/>
                        </a:spcAft>
                      </a:pPr>
                      <a:r>
                        <a:rPr lang="en-US" sz="2400" b="1" dirty="0">
                          <a:effectLst/>
                        </a:rPr>
                        <a:t>Age</a:t>
                      </a:r>
                      <a:r>
                        <a:rPr lang="en-US" sz="2400" dirty="0">
                          <a:effectLst/>
                        </a:rPr>
                        <a:t> </a:t>
                      </a:r>
                      <a:endParaRPr lang="en-US" sz="2400" dirty="0">
                        <a:effectLst/>
                        <a:latin typeface="Times New Roman" panose="02020603050405020304" pitchFamily="18" charset="0"/>
                        <a:ea typeface="Calibri" panose="020F0502020204030204" pitchFamily="34" charset="0"/>
                      </a:endParaRPr>
                    </a:p>
                  </a:txBody>
                  <a:tcPr marL="68580" marR="68580" marT="0" marB="0" anchor="b"/>
                </a:tc>
                <a:tc>
                  <a:txBody>
                    <a:bodyPr/>
                    <a:lstStyle/>
                    <a:p>
                      <a:pPr algn="l"/>
                      <a:endParaRPr lang="en-US" sz="2400">
                        <a:effectLst/>
                        <a:latin typeface="Times New Roman" panose="02020603050405020304" pitchFamily="18" charset="0"/>
                      </a:endParaRPr>
                    </a:p>
                  </a:txBody>
                  <a:tcPr marL="68580" marR="68580" marT="0" marB="0" anchor="b"/>
                </a:tc>
                <a:extLst>
                  <a:ext uri="{0D108BD9-81ED-4DB2-BD59-A6C34878D82A}">
                    <a16:rowId xmlns:a16="http://schemas.microsoft.com/office/drawing/2014/main" val="2384497683"/>
                  </a:ext>
                </a:extLst>
              </a:tr>
              <a:tr h="389289">
                <a:tc>
                  <a:txBody>
                    <a:bodyPr/>
                    <a:lstStyle/>
                    <a:p>
                      <a:pPr marL="0" marR="0" algn="l">
                        <a:spcBef>
                          <a:spcPts val="0"/>
                        </a:spcBef>
                        <a:spcAft>
                          <a:spcPts val="0"/>
                        </a:spcAft>
                      </a:pPr>
                      <a:r>
                        <a:rPr lang="en-US" sz="2400" dirty="0">
                          <a:effectLst/>
                        </a:rPr>
                        <a:t>    30-39</a:t>
                      </a:r>
                      <a:endParaRPr lang="en-US" sz="2400" dirty="0">
                        <a:effectLst/>
                        <a:latin typeface="Times New Roman" panose="02020603050405020304" pitchFamily="18" charset="0"/>
                        <a:ea typeface="Calibri" panose="020F0502020204030204" pitchFamily="34" charset="0"/>
                      </a:endParaRPr>
                    </a:p>
                  </a:txBody>
                  <a:tcPr marL="68580" marR="68580" marT="0" marB="0" anchor="b"/>
                </a:tc>
                <a:tc>
                  <a:txBody>
                    <a:bodyPr/>
                    <a:lstStyle/>
                    <a:p>
                      <a:pPr marL="0" marR="0" algn="l">
                        <a:spcBef>
                          <a:spcPts val="0"/>
                        </a:spcBef>
                        <a:spcAft>
                          <a:spcPts val="0"/>
                        </a:spcAft>
                      </a:pPr>
                      <a:r>
                        <a:rPr lang="en-US" sz="2400">
                          <a:effectLst/>
                        </a:rPr>
                        <a:t>34 (43)</a:t>
                      </a:r>
                      <a:endParaRPr lang="en-US" sz="2400">
                        <a:effectLst/>
                        <a:latin typeface="Times New Roman" panose="02020603050405020304" pitchFamily="18" charset="0"/>
                        <a:ea typeface="Calibri" panose="020F0502020204030204" pitchFamily="34" charset="0"/>
                      </a:endParaRPr>
                    </a:p>
                  </a:txBody>
                  <a:tcPr marL="68580" marR="68580" marT="0" marB="0" anchor="b"/>
                </a:tc>
                <a:extLst>
                  <a:ext uri="{0D108BD9-81ED-4DB2-BD59-A6C34878D82A}">
                    <a16:rowId xmlns:a16="http://schemas.microsoft.com/office/drawing/2014/main" val="836868010"/>
                  </a:ext>
                </a:extLst>
              </a:tr>
              <a:tr h="389289">
                <a:tc>
                  <a:txBody>
                    <a:bodyPr/>
                    <a:lstStyle/>
                    <a:p>
                      <a:pPr marL="0" marR="0" algn="l">
                        <a:spcBef>
                          <a:spcPts val="0"/>
                        </a:spcBef>
                        <a:spcAft>
                          <a:spcPts val="0"/>
                        </a:spcAft>
                      </a:pPr>
                      <a:r>
                        <a:rPr lang="en-US" sz="2400">
                          <a:effectLst/>
                        </a:rPr>
                        <a:t>    40-49</a:t>
                      </a:r>
                      <a:endParaRPr lang="en-US" sz="2400">
                        <a:effectLst/>
                        <a:latin typeface="Times New Roman" panose="02020603050405020304" pitchFamily="18" charset="0"/>
                        <a:ea typeface="Calibri" panose="020F0502020204030204" pitchFamily="34" charset="0"/>
                      </a:endParaRPr>
                    </a:p>
                  </a:txBody>
                  <a:tcPr marL="68580" marR="68580" marT="0" marB="0" anchor="b"/>
                </a:tc>
                <a:tc>
                  <a:txBody>
                    <a:bodyPr/>
                    <a:lstStyle/>
                    <a:p>
                      <a:pPr marL="0" marR="0" algn="l">
                        <a:spcBef>
                          <a:spcPts val="0"/>
                        </a:spcBef>
                        <a:spcAft>
                          <a:spcPts val="0"/>
                        </a:spcAft>
                      </a:pPr>
                      <a:r>
                        <a:rPr lang="en-US" sz="2400">
                          <a:effectLst/>
                        </a:rPr>
                        <a:t>33 (42)</a:t>
                      </a:r>
                      <a:endParaRPr lang="en-US" sz="2400">
                        <a:effectLst/>
                        <a:latin typeface="Times New Roman" panose="02020603050405020304" pitchFamily="18" charset="0"/>
                        <a:ea typeface="Calibri" panose="020F0502020204030204" pitchFamily="34" charset="0"/>
                      </a:endParaRPr>
                    </a:p>
                  </a:txBody>
                  <a:tcPr marL="68580" marR="68580" marT="0" marB="0" anchor="b"/>
                </a:tc>
                <a:extLst>
                  <a:ext uri="{0D108BD9-81ED-4DB2-BD59-A6C34878D82A}">
                    <a16:rowId xmlns:a16="http://schemas.microsoft.com/office/drawing/2014/main" val="1848534540"/>
                  </a:ext>
                </a:extLst>
              </a:tr>
              <a:tr h="389289">
                <a:tc>
                  <a:txBody>
                    <a:bodyPr/>
                    <a:lstStyle/>
                    <a:p>
                      <a:pPr marL="0" marR="0" algn="l">
                        <a:spcBef>
                          <a:spcPts val="0"/>
                        </a:spcBef>
                        <a:spcAft>
                          <a:spcPts val="0"/>
                        </a:spcAft>
                      </a:pPr>
                      <a:r>
                        <a:rPr lang="en-US" sz="2400" dirty="0">
                          <a:effectLst/>
                        </a:rPr>
                        <a:t>    50-64</a:t>
                      </a:r>
                      <a:endParaRPr lang="en-US" sz="2400" dirty="0">
                        <a:effectLst/>
                        <a:latin typeface="Times New Roman" panose="02020603050405020304" pitchFamily="18" charset="0"/>
                        <a:ea typeface="Calibri" panose="020F0502020204030204" pitchFamily="34" charset="0"/>
                      </a:endParaRPr>
                    </a:p>
                  </a:txBody>
                  <a:tcPr marL="68580" marR="68580" marT="0" marB="0" anchor="b"/>
                </a:tc>
                <a:tc>
                  <a:txBody>
                    <a:bodyPr/>
                    <a:lstStyle/>
                    <a:p>
                      <a:pPr marL="0" marR="0" algn="l">
                        <a:spcBef>
                          <a:spcPts val="0"/>
                        </a:spcBef>
                        <a:spcAft>
                          <a:spcPts val="0"/>
                        </a:spcAft>
                      </a:pPr>
                      <a:r>
                        <a:rPr lang="en-US" sz="2400">
                          <a:effectLst/>
                        </a:rPr>
                        <a:t>11 (14)</a:t>
                      </a:r>
                      <a:endParaRPr lang="en-US" sz="2400">
                        <a:effectLst/>
                        <a:latin typeface="Times New Roman" panose="02020603050405020304" pitchFamily="18" charset="0"/>
                        <a:ea typeface="Calibri" panose="020F0502020204030204" pitchFamily="34" charset="0"/>
                      </a:endParaRPr>
                    </a:p>
                  </a:txBody>
                  <a:tcPr marL="68580" marR="68580" marT="0" marB="0" anchor="b"/>
                </a:tc>
                <a:extLst>
                  <a:ext uri="{0D108BD9-81ED-4DB2-BD59-A6C34878D82A}">
                    <a16:rowId xmlns:a16="http://schemas.microsoft.com/office/drawing/2014/main" val="1977881427"/>
                  </a:ext>
                </a:extLst>
              </a:tr>
              <a:tr h="389289">
                <a:tc>
                  <a:txBody>
                    <a:bodyPr/>
                    <a:lstStyle/>
                    <a:p>
                      <a:pPr marL="0" marR="0" algn="l">
                        <a:spcBef>
                          <a:spcPts val="0"/>
                        </a:spcBef>
                        <a:spcAft>
                          <a:spcPts val="0"/>
                        </a:spcAft>
                      </a:pPr>
                      <a:r>
                        <a:rPr lang="en-US" sz="2400">
                          <a:effectLst/>
                        </a:rPr>
                        <a:t>    65+</a:t>
                      </a:r>
                      <a:endParaRPr lang="en-US" sz="2400">
                        <a:effectLst/>
                        <a:latin typeface="Times New Roman" panose="02020603050405020304" pitchFamily="18" charset="0"/>
                        <a:ea typeface="Calibri" panose="020F0502020204030204" pitchFamily="34" charset="0"/>
                      </a:endParaRPr>
                    </a:p>
                  </a:txBody>
                  <a:tcPr marL="68580" marR="68580" marT="0" marB="0" anchor="b"/>
                </a:tc>
                <a:tc>
                  <a:txBody>
                    <a:bodyPr/>
                    <a:lstStyle/>
                    <a:p>
                      <a:pPr marL="0" marR="0" algn="l">
                        <a:spcBef>
                          <a:spcPts val="0"/>
                        </a:spcBef>
                        <a:spcAft>
                          <a:spcPts val="0"/>
                        </a:spcAft>
                      </a:pPr>
                      <a:r>
                        <a:rPr lang="en-US" sz="2400" dirty="0">
                          <a:effectLst/>
                        </a:rPr>
                        <a:t>1 (1)</a:t>
                      </a:r>
                      <a:endParaRPr lang="en-US" sz="2400" dirty="0">
                        <a:effectLst/>
                        <a:latin typeface="Times New Roman" panose="02020603050405020304" pitchFamily="18" charset="0"/>
                        <a:ea typeface="Calibri" panose="020F0502020204030204" pitchFamily="34" charset="0"/>
                      </a:endParaRPr>
                    </a:p>
                  </a:txBody>
                  <a:tcPr marL="68580" marR="68580" marT="0" marB="0" anchor="b"/>
                </a:tc>
                <a:extLst>
                  <a:ext uri="{0D108BD9-81ED-4DB2-BD59-A6C34878D82A}">
                    <a16:rowId xmlns:a16="http://schemas.microsoft.com/office/drawing/2014/main" val="4002061741"/>
                  </a:ext>
                </a:extLst>
              </a:tr>
              <a:tr h="413619">
                <a:tc>
                  <a:txBody>
                    <a:bodyPr/>
                    <a:lstStyle/>
                    <a:p>
                      <a:pPr marL="0" marR="0" algn="l">
                        <a:spcBef>
                          <a:spcPts val="0"/>
                        </a:spcBef>
                        <a:spcAft>
                          <a:spcPts val="0"/>
                        </a:spcAft>
                      </a:pPr>
                      <a:r>
                        <a:rPr lang="en-US" sz="2400" b="1" dirty="0">
                          <a:effectLst/>
                        </a:rPr>
                        <a:t>Gender </a:t>
                      </a:r>
                      <a:endParaRPr lang="en-US" sz="2400" b="1" dirty="0">
                        <a:effectLst/>
                        <a:latin typeface="Times New Roman" panose="02020603050405020304" pitchFamily="18" charset="0"/>
                        <a:ea typeface="Calibri" panose="020F0502020204030204" pitchFamily="34" charset="0"/>
                      </a:endParaRPr>
                    </a:p>
                  </a:txBody>
                  <a:tcPr marL="68580" marR="68580" marT="0" marB="0" anchor="b"/>
                </a:tc>
                <a:tc>
                  <a:txBody>
                    <a:bodyPr/>
                    <a:lstStyle/>
                    <a:p>
                      <a:pPr marL="0" marR="0" algn="l">
                        <a:spcBef>
                          <a:spcPts val="0"/>
                        </a:spcBef>
                        <a:spcAft>
                          <a:spcPts val="0"/>
                        </a:spcAft>
                      </a:pPr>
                      <a:r>
                        <a:rPr lang="en-US" sz="2400" dirty="0">
                          <a:effectLst/>
                        </a:rPr>
                        <a:t> </a:t>
                      </a:r>
                      <a:endParaRPr lang="en-US" sz="2400" dirty="0">
                        <a:effectLst/>
                        <a:latin typeface="Times New Roman" panose="02020603050405020304" pitchFamily="18" charset="0"/>
                        <a:ea typeface="Calibri" panose="020F0502020204030204" pitchFamily="34" charset="0"/>
                      </a:endParaRPr>
                    </a:p>
                  </a:txBody>
                  <a:tcPr marL="68580" marR="68580" marT="0" marB="0" anchor="b"/>
                </a:tc>
                <a:extLst>
                  <a:ext uri="{0D108BD9-81ED-4DB2-BD59-A6C34878D82A}">
                    <a16:rowId xmlns:a16="http://schemas.microsoft.com/office/drawing/2014/main" val="1750117885"/>
                  </a:ext>
                </a:extLst>
              </a:tr>
              <a:tr h="413619">
                <a:tc>
                  <a:txBody>
                    <a:bodyPr/>
                    <a:lstStyle/>
                    <a:p>
                      <a:pPr marL="0" marR="0" algn="l">
                        <a:spcBef>
                          <a:spcPts val="0"/>
                        </a:spcBef>
                        <a:spcAft>
                          <a:spcPts val="0"/>
                        </a:spcAft>
                      </a:pPr>
                      <a:r>
                        <a:rPr lang="en-US" sz="2400">
                          <a:effectLst/>
                        </a:rPr>
                        <a:t>    Female</a:t>
                      </a:r>
                      <a:endParaRPr lang="en-US" sz="2400">
                        <a:effectLst/>
                        <a:latin typeface="Times New Roman" panose="02020603050405020304" pitchFamily="18" charset="0"/>
                        <a:ea typeface="Calibri" panose="020F0502020204030204" pitchFamily="34" charset="0"/>
                      </a:endParaRPr>
                    </a:p>
                  </a:txBody>
                  <a:tcPr marL="68580" marR="68580" marT="0" marB="0" anchor="b"/>
                </a:tc>
                <a:tc>
                  <a:txBody>
                    <a:bodyPr/>
                    <a:lstStyle/>
                    <a:p>
                      <a:pPr marL="0" marR="0" algn="l">
                        <a:spcBef>
                          <a:spcPts val="0"/>
                        </a:spcBef>
                        <a:spcAft>
                          <a:spcPts val="0"/>
                        </a:spcAft>
                      </a:pPr>
                      <a:r>
                        <a:rPr lang="en-US" sz="2400">
                          <a:effectLst/>
                        </a:rPr>
                        <a:t>46 (58)</a:t>
                      </a:r>
                      <a:endParaRPr lang="en-US" sz="2400">
                        <a:effectLst/>
                        <a:latin typeface="Times New Roman" panose="02020603050405020304" pitchFamily="18" charset="0"/>
                        <a:ea typeface="Calibri" panose="020F0502020204030204" pitchFamily="34" charset="0"/>
                      </a:endParaRPr>
                    </a:p>
                  </a:txBody>
                  <a:tcPr marL="68580" marR="68580" marT="0" marB="0" anchor="b"/>
                </a:tc>
                <a:extLst>
                  <a:ext uri="{0D108BD9-81ED-4DB2-BD59-A6C34878D82A}">
                    <a16:rowId xmlns:a16="http://schemas.microsoft.com/office/drawing/2014/main" val="2348818664"/>
                  </a:ext>
                </a:extLst>
              </a:tr>
              <a:tr h="389289">
                <a:tc>
                  <a:txBody>
                    <a:bodyPr/>
                    <a:lstStyle/>
                    <a:p>
                      <a:pPr marL="0" marR="0" algn="l">
                        <a:spcBef>
                          <a:spcPts val="0"/>
                        </a:spcBef>
                        <a:spcAft>
                          <a:spcPts val="0"/>
                        </a:spcAft>
                      </a:pPr>
                      <a:r>
                        <a:rPr lang="en-US" sz="2400">
                          <a:effectLst/>
                        </a:rPr>
                        <a:t>    Male</a:t>
                      </a:r>
                      <a:endParaRPr lang="en-US" sz="2400">
                        <a:effectLst/>
                        <a:latin typeface="Times New Roman" panose="02020603050405020304" pitchFamily="18" charset="0"/>
                        <a:ea typeface="Calibri" panose="020F0502020204030204" pitchFamily="34" charset="0"/>
                      </a:endParaRPr>
                    </a:p>
                  </a:txBody>
                  <a:tcPr marL="68580" marR="68580" marT="0" marB="0" anchor="b"/>
                </a:tc>
                <a:tc>
                  <a:txBody>
                    <a:bodyPr/>
                    <a:lstStyle/>
                    <a:p>
                      <a:pPr marL="0" marR="0" algn="l">
                        <a:spcBef>
                          <a:spcPts val="0"/>
                        </a:spcBef>
                        <a:spcAft>
                          <a:spcPts val="0"/>
                        </a:spcAft>
                      </a:pPr>
                      <a:r>
                        <a:rPr lang="en-US" sz="2400" dirty="0">
                          <a:effectLst/>
                        </a:rPr>
                        <a:t>33 (41)</a:t>
                      </a:r>
                      <a:endParaRPr lang="en-US" sz="2400" dirty="0">
                        <a:effectLst/>
                        <a:latin typeface="Times New Roman" panose="02020603050405020304" pitchFamily="18" charset="0"/>
                        <a:ea typeface="Calibri" panose="020F0502020204030204" pitchFamily="34" charset="0"/>
                      </a:endParaRPr>
                    </a:p>
                  </a:txBody>
                  <a:tcPr marL="68580" marR="68580" marT="0" marB="0" anchor="b"/>
                </a:tc>
                <a:extLst>
                  <a:ext uri="{0D108BD9-81ED-4DB2-BD59-A6C34878D82A}">
                    <a16:rowId xmlns:a16="http://schemas.microsoft.com/office/drawing/2014/main" val="3813603928"/>
                  </a:ext>
                </a:extLst>
              </a:tr>
              <a:tr h="389289">
                <a:tc>
                  <a:txBody>
                    <a:bodyPr/>
                    <a:lstStyle/>
                    <a:p>
                      <a:pPr marL="0" marR="0" algn="l">
                        <a:spcBef>
                          <a:spcPts val="0"/>
                        </a:spcBef>
                        <a:spcAft>
                          <a:spcPts val="0"/>
                        </a:spcAft>
                      </a:pPr>
                      <a:r>
                        <a:rPr lang="en-US" sz="2400" b="1" dirty="0">
                          <a:effectLst/>
                        </a:rPr>
                        <a:t>Race </a:t>
                      </a:r>
                      <a:endParaRPr lang="en-US" sz="2400" b="1" dirty="0">
                        <a:effectLst/>
                        <a:latin typeface="Times New Roman" panose="02020603050405020304" pitchFamily="18" charset="0"/>
                        <a:ea typeface="Calibri" panose="020F0502020204030204" pitchFamily="34" charset="0"/>
                      </a:endParaRPr>
                    </a:p>
                  </a:txBody>
                  <a:tcPr marL="68580" marR="68580" marT="0" marB="0" anchor="b"/>
                </a:tc>
                <a:tc>
                  <a:txBody>
                    <a:bodyPr/>
                    <a:lstStyle/>
                    <a:p>
                      <a:pPr algn="l"/>
                      <a:endParaRPr lang="en-US" sz="2400" dirty="0">
                        <a:effectLst/>
                        <a:latin typeface="Times New Roman" panose="02020603050405020304" pitchFamily="18" charset="0"/>
                      </a:endParaRPr>
                    </a:p>
                  </a:txBody>
                  <a:tcPr marL="68580" marR="68580" marT="0" marB="0" anchor="b"/>
                </a:tc>
                <a:extLst>
                  <a:ext uri="{0D108BD9-81ED-4DB2-BD59-A6C34878D82A}">
                    <a16:rowId xmlns:a16="http://schemas.microsoft.com/office/drawing/2014/main" val="3685553448"/>
                  </a:ext>
                </a:extLst>
              </a:tr>
              <a:tr h="389289">
                <a:tc>
                  <a:txBody>
                    <a:bodyPr/>
                    <a:lstStyle/>
                    <a:p>
                      <a:pPr marL="0" marR="0" algn="l">
                        <a:spcBef>
                          <a:spcPts val="0"/>
                        </a:spcBef>
                        <a:spcAft>
                          <a:spcPts val="0"/>
                        </a:spcAft>
                      </a:pPr>
                      <a:r>
                        <a:rPr lang="en-US" sz="2400">
                          <a:effectLst/>
                        </a:rPr>
                        <a:t>    White</a:t>
                      </a:r>
                      <a:endParaRPr lang="en-US" sz="2400">
                        <a:effectLst/>
                        <a:latin typeface="Times New Roman" panose="02020603050405020304" pitchFamily="18" charset="0"/>
                        <a:ea typeface="Calibri" panose="020F0502020204030204" pitchFamily="34" charset="0"/>
                      </a:endParaRPr>
                    </a:p>
                  </a:txBody>
                  <a:tcPr marL="68580" marR="68580" marT="0" marB="0" anchor="b"/>
                </a:tc>
                <a:tc>
                  <a:txBody>
                    <a:bodyPr/>
                    <a:lstStyle/>
                    <a:p>
                      <a:pPr marL="0" marR="0" algn="l">
                        <a:spcBef>
                          <a:spcPts val="0"/>
                        </a:spcBef>
                        <a:spcAft>
                          <a:spcPts val="0"/>
                        </a:spcAft>
                      </a:pPr>
                      <a:r>
                        <a:rPr lang="en-US" sz="2400" dirty="0">
                          <a:effectLst/>
                        </a:rPr>
                        <a:t>62 (79)</a:t>
                      </a:r>
                      <a:endParaRPr lang="en-US" sz="2400" dirty="0">
                        <a:effectLst/>
                        <a:latin typeface="Times New Roman" panose="02020603050405020304" pitchFamily="18" charset="0"/>
                        <a:ea typeface="Calibri" panose="020F0502020204030204" pitchFamily="34" charset="0"/>
                      </a:endParaRPr>
                    </a:p>
                  </a:txBody>
                  <a:tcPr marL="68580" marR="68580" marT="0" marB="0" anchor="b"/>
                </a:tc>
                <a:extLst>
                  <a:ext uri="{0D108BD9-81ED-4DB2-BD59-A6C34878D82A}">
                    <a16:rowId xmlns:a16="http://schemas.microsoft.com/office/drawing/2014/main" val="4127689453"/>
                  </a:ext>
                </a:extLst>
              </a:tr>
              <a:tr h="389289">
                <a:tc>
                  <a:txBody>
                    <a:bodyPr/>
                    <a:lstStyle/>
                    <a:p>
                      <a:pPr marL="0" marR="0" algn="l">
                        <a:spcBef>
                          <a:spcPts val="0"/>
                        </a:spcBef>
                        <a:spcAft>
                          <a:spcPts val="0"/>
                        </a:spcAft>
                      </a:pPr>
                      <a:r>
                        <a:rPr lang="en-US" sz="2400">
                          <a:effectLst/>
                        </a:rPr>
                        <a:t>    Black or African American</a:t>
                      </a:r>
                      <a:endParaRPr lang="en-US" sz="2400">
                        <a:effectLst/>
                        <a:latin typeface="Times New Roman" panose="02020603050405020304" pitchFamily="18" charset="0"/>
                        <a:ea typeface="Calibri" panose="020F0502020204030204" pitchFamily="34" charset="0"/>
                      </a:endParaRPr>
                    </a:p>
                  </a:txBody>
                  <a:tcPr marL="68580" marR="68580" marT="0" marB="0" anchor="b"/>
                </a:tc>
                <a:tc>
                  <a:txBody>
                    <a:bodyPr/>
                    <a:lstStyle/>
                    <a:p>
                      <a:pPr marL="0" marR="0" algn="l">
                        <a:spcBef>
                          <a:spcPts val="0"/>
                        </a:spcBef>
                        <a:spcAft>
                          <a:spcPts val="0"/>
                        </a:spcAft>
                      </a:pPr>
                      <a:r>
                        <a:rPr lang="en-US" sz="2400" dirty="0">
                          <a:effectLst/>
                        </a:rPr>
                        <a:t>2 (3)</a:t>
                      </a:r>
                      <a:endParaRPr lang="en-US" sz="2400" dirty="0">
                        <a:effectLst/>
                        <a:latin typeface="Times New Roman" panose="02020603050405020304" pitchFamily="18" charset="0"/>
                        <a:ea typeface="Calibri" panose="020F0502020204030204" pitchFamily="34" charset="0"/>
                      </a:endParaRPr>
                    </a:p>
                  </a:txBody>
                  <a:tcPr marL="68580" marR="68580" marT="0" marB="0" anchor="b"/>
                </a:tc>
                <a:extLst>
                  <a:ext uri="{0D108BD9-81ED-4DB2-BD59-A6C34878D82A}">
                    <a16:rowId xmlns:a16="http://schemas.microsoft.com/office/drawing/2014/main" val="3344933938"/>
                  </a:ext>
                </a:extLst>
              </a:tr>
              <a:tr h="389289">
                <a:tc>
                  <a:txBody>
                    <a:bodyPr/>
                    <a:lstStyle/>
                    <a:p>
                      <a:pPr marL="0" marR="0" algn="l">
                        <a:spcBef>
                          <a:spcPts val="0"/>
                        </a:spcBef>
                        <a:spcAft>
                          <a:spcPts val="0"/>
                        </a:spcAft>
                      </a:pPr>
                      <a:r>
                        <a:rPr lang="en-US" sz="2400">
                          <a:effectLst/>
                        </a:rPr>
                        <a:t>    Asian</a:t>
                      </a:r>
                      <a:endParaRPr lang="en-US" sz="2400">
                        <a:effectLst/>
                        <a:latin typeface="Times New Roman" panose="02020603050405020304" pitchFamily="18" charset="0"/>
                        <a:ea typeface="Calibri" panose="020F0502020204030204" pitchFamily="34" charset="0"/>
                      </a:endParaRPr>
                    </a:p>
                  </a:txBody>
                  <a:tcPr marL="68580" marR="68580" marT="0" marB="0" anchor="b"/>
                </a:tc>
                <a:tc>
                  <a:txBody>
                    <a:bodyPr/>
                    <a:lstStyle/>
                    <a:p>
                      <a:pPr marL="0" marR="0" algn="l">
                        <a:spcBef>
                          <a:spcPts val="0"/>
                        </a:spcBef>
                        <a:spcAft>
                          <a:spcPts val="0"/>
                        </a:spcAft>
                      </a:pPr>
                      <a:r>
                        <a:rPr lang="en-US" sz="2400">
                          <a:effectLst/>
                        </a:rPr>
                        <a:t>15 (19)</a:t>
                      </a:r>
                      <a:endParaRPr lang="en-US" sz="2400">
                        <a:effectLst/>
                        <a:latin typeface="Times New Roman" panose="02020603050405020304" pitchFamily="18" charset="0"/>
                        <a:ea typeface="Calibri" panose="020F0502020204030204" pitchFamily="34" charset="0"/>
                      </a:endParaRPr>
                    </a:p>
                  </a:txBody>
                  <a:tcPr marL="68580" marR="68580" marT="0" marB="0" anchor="b"/>
                </a:tc>
                <a:extLst>
                  <a:ext uri="{0D108BD9-81ED-4DB2-BD59-A6C34878D82A}">
                    <a16:rowId xmlns:a16="http://schemas.microsoft.com/office/drawing/2014/main" val="1582487356"/>
                  </a:ext>
                </a:extLst>
              </a:tr>
              <a:tr h="413619">
                <a:tc>
                  <a:txBody>
                    <a:bodyPr/>
                    <a:lstStyle/>
                    <a:p>
                      <a:pPr marL="0" marR="0" algn="l">
                        <a:spcBef>
                          <a:spcPts val="0"/>
                        </a:spcBef>
                        <a:spcAft>
                          <a:spcPts val="0"/>
                        </a:spcAft>
                      </a:pPr>
                      <a:r>
                        <a:rPr lang="en-US" sz="2400" b="1" dirty="0">
                          <a:effectLst/>
                        </a:rPr>
                        <a:t>Ethnicity</a:t>
                      </a:r>
                      <a:endParaRPr lang="en-US" sz="2400" b="1" dirty="0">
                        <a:effectLst/>
                        <a:latin typeface="Times New Roman" panose="02020603050405020304" pitchFamily="18" charset="0"/>
                        <a:ea typeface="Calibri" panose="020F0502020204030204" pitchFamily="34" charset="0"/>
                      </a:endParaRPr>
                    </a:p>
                  </a:txBody>
                  <a:tcPr marL="68580" marR="68580" marT="0" marB="0" anchor="b"/>
                </a:tc>
                <a:tc>
                  <a:txBody>
                    <a:bodyPr/>
                    <a:lstStyle/>
                    <a:p>
                      <a:pPr algn="l"/>
                      <a:endParaRPr lang="en-US" sz="2400" dirty="0">
                        <a:effectLst/>
                        <a:latin typeface="Times New Roman" panose="02020603050405020304" pitchFamily="18" charset="0"/>
                      </a:endParaRPr>
                    </a:p>
                  </a:txBody>
                  <a:tcPr marL="68580" marR="68580" marT="0" marB="0" anchor="b"/>
                </a:tc>
                <a:extLst>
                  <a:ext uri="{0D108BD9-81ED-4DB2-BD59-A6C34878D82A}">
                    <a16:rowId xmlns:a16="http://schemas.microsoft.com/office/drawing/2014/main" val="42178727"/>
                  </a:ext>
                </a:extLst>
              </a:tr>
              <a:tr h="389289">
                <a:tc>
                  <a:txBody>
                    <a:bodyPr/>
                    <a:lstStyle/>
                    <a:p>
                      <a:pPr marL="0" marR="0" algn="l">
                        <a:spcBef>
                          <a:spcPts val="0"/>
                        </a:spcBef>
                        <a:spcAft>
                          <a:spcPts val="0"/>
                        </a:spcAft>
                      </a:pPr>
                      <a:r>
                        <a:rPr lang="en-US" sz="2400">
                          <a:effectLst/>
                        </a:rPr>
                        <a:t>    Non-Hispanic</a:t>
                      </a:r>
                      <a:endParaRPr lang="en-US" sz="2400">
                        <a:effectLst/>
                        <a:latin typeface="Times New Roman" panose="02020603050405020304" pitchFamily="18" charset="0"/>
                        <a:ea typeface="Calibri" panose="020F0502020204030204" pitchFamily="34" charset="0"/>
                      </a:endParaRPr>
                    </a:p>
                  </a:txBody>
                  <a:tcPr marL="68580" marR="68580" marT="0" marB="0" anchor="b"/>
                </a:tc>
                <a:tc>
                  <a:txBody>
                    <a:bodyPr/>
                    <a:lstStyle/>
                    <a:p>
                      <a:pPr marL="0" marR="0" algn="l">
                        <a:spcBef>
                          <a:spcPts val="0"/>
                        </a:spcBef>
                        <a:spcAft>
                          <a:spcPts val="0"/>
                        </a:spcAft>
                      </a:pPr>
                      <a:r>
                        <a:rPr lang="en-US" sz="2400">
                          <a:effectLst/>
                        </a:rPr>
                        <a:t>75 (95)</a:t>
                      </a:r>
                      <a:endParaRPr lang="en-US" sz="2400">
                        <a:effectLst/>
                        <a:latin typeface="Times New Roman" panose="02020603050405020304" pitchFamily="18" charset="0"/>
                        <a:ea typeface="Calibri" panose="020F0502020204030204" pitchFamily="34" charset="0"/>
                      </a:endParaRPr>
                    </a:p>
                  </a:txBody>
                  <a:tcPr marL="68580" marR="68580" marT="0" marB="0" anchor="b"/>
                </a:tc>
                <a:extLst>
                  <a:ext uri="{0D108BD9-81ED-4DB2-BD59-A6C34878D82A}">
                    <a16:rowId xmlns:a16="http://schemas.microsoft.com/office/drawing/2014/main" val="110287689"/>
                  </a:ext>
                </a:extLst>
              </a:tr>
              <a:tr h="389289">
                <a:tc>
                  <a:txBody>
                    <a:bodyPr/>
                    <a:lstStyle/>
                    <a:p>
                      <a:pPr marL="0" marR="0" algn="l">
                        <a:spcBef>
                          <a:spcPts val="0"/>
                        </a:spcBef>
                        <a:spcAft>
                          <a:spcPts val="0"/>
                        </a:spcAft>
                      </a:pPr>
                      <a:r>
                        <a:rPr lang="en-US" sz="2400" dirty="0">
                          <a:effectLst/>
                        </a:rPr>
                        <a:t>    Hispanic</a:t>
                      </a:r>
                      <a:endParaRPr lang="en-US" sz="2400" dirty="0">
                        <a:effectLst/>
                        <a:latin typeface="Times New Roman" panose="02020603050405020304" pitchFamily="18" charset="0"/>
                        <a:ea typeface="Calibri" panose="020F0502020204030204" pitchFamily="34" charset="0"/>
                      </a:endParaRPr>
                    </a:p>
                  </a:txBody>
                  <a:tcPr marL="68580" marR="68580" marT="0" marB="0" anchor="b"/>
                </a:tc>
                <a:tc>
                  <a:txBody>
                    <a:bodyPr/>
                    <a:lstStyle/>
                    <a:p>
                      <a:pPr marL="0" marR="0" algn="l">
                        <a:spcBef>
                          <a:spcPts val="0"/>
                        </a:spcBef>
                        <a:spcAft>
                          <a:spcPts val="0"/>
                        </a:spcAft>
                      </a:pPr>
                      <a:r>
                        <a:rPr lang="en-US" sz="2400" dirty="0">
                          <a:effectLst/>
                        </a:rPr>
                        <a:t>4 (5)</a:t>
                      </a:r>
                      <a:endParaRPr lang="en-US" sz="2400" dirty="0">
                        <a:effectLst/>
                        <a:latin typeface="Times New Roman" panose="02020603050405020304" pitchFamily="18" charset="0"/>
                        <a:ea typeface="Calibri" panose="020F0502020204030204" pitchFamily="34" charset="0"/>
                      </a:endParaRPr>
                    </a:p>
                  </a:txBody>
                  <a:tcPr marL="68580" marR="68580" marT="0" marB="0" anchor="b"/>
                </a:tc>
                <a:extLst>
                  <a:ext uri="{0D108BD9-81ED-4DB2-BD59-A6C34878D82A}">
                    <a16:rowId xmlns:a16="http://schemas.microsoft.com/office/drawing/2014/main" val="2641115955"/>
                  </a:ext>
                </a:extLst>
              </a:tr>
              <a:tr h="368761">
                <a:tc>
                  <a:txBody>
                    <a:bodyPr/>
                    <a:lstStyle/>
                    <a:p>
                      <a:pPr marL="0" marR="0" algn="l">
                        <a:spcBef>
                          <a:spcPts val="0"/>
                        </a:spcBef>
                        <a:spcAft>
                          <a:spcPts val="0"/>
                        </a:spcAft>
                      </a:pPr>
                      <a:r>
                        <a:rPr lang="en-US" sz="2400" b="1" dirty="0">
                          <a:effectLst/>
                        </a:rPr>
                        <a:t>Medical specialty</a:t>
                      </a:r>
                      <a:endParaRPr lang="en-US" sz="2400" b="1" dirty="0">
                        <a:effectLst/>
                        <a:latin typeface="Times New Roman" panose="02020603050405020304" pitchFamily="18" charset="0"/>
                        <a:ea typeface="Calibri" panose="020F0502020204030204" pitchFamily="34" charset="0"/>
                      </a:endParaRPr>
                    </a:p>
                  </a:txBody>
                  <a:tcPr marL="68580" marR="68580" marT="0" marB="0" anchor="b"/>
                </a:tc>
                <a:tc>
                  <a:txBody>
                    <a:bodyPr/>
                    <a:lstStyle/>
                    <a:p>
                      <a:pPr algn="l"/>
                      <a:endParaRPr lang="en-US" sz="2400">
                        <a:effectLst/>
                        <a:latin typeface="Times New Roman" panose="02020603050405020304" pitchFamily="18" charset="0"/>
                      </a:endParaRPr>
                    </a:p>
                  </a:txBody>
                  <a:tcPr marL="68580" marR="68580" marT="0" marB="0" anchor="b"/>
                </a:tc>
                <a:extLst>
                  <a:ext uri="{0D108BD9-81ED-4DB2-BD59-A6C34878D82A}">
                    <a16:rowId xmlns:a16="http://schemas.microsoft.com/office/drawing/2014/main" val="550605565"/>
                  </a:ext>
                </a:extLst>
              </a:tr>
              <a:tr h="737521">
                <a:tc>
                  <a:txBody>
                    <a:bodyPr/>
                    <a:lstStyle/>
                    <a:p>
                      <a:pPr marL="0" marR="0" algn="l">
                        <a:spcBef>
                          <a:spcPts val="0"/>
                        </a:spcBef>
                        <a:spcAft>
                          <a:spcPts val="0"/>
                        </a:spcAft>
                      </a:pPr>
                      <a:r>
                        <a:rPr lang="en-US" sz="2400" dirty="0">
                          <a:effectLst/>
                        </a:rPr>
                        <a:t>    Internal medicine/hospital medicine</a:t>
                      </a:r>
                      <a:endParaRPr lang="en-US" sz="2400" dirty="0">
                        <a:effectLst/>
                        <a:latin typeface="Times New Roman" panose="02020603050405020304" pitchFamily="18" charset="0"/>
                        <a:ea typeface="Calibri" panose="020F0502020204030204" pitchFamily="34" charset="0"/>
                      </a:endParaRPr>
                    </a:p>
                  </a:txBody>
                  <a:tcPr marL="68580" marR="68580" marT="0" marB="0" anchor="b"/>
                </a:tc>
                <a:tc>
                  <a:txBody>
                    <a:bodyPr/>
                    <a:lstStyle/>
                    <a:p>
                      <a:pPr marL="0" marR="0" algn="l">
                        <a:spcBef>
                          <a:spcPts val="0"/>
                        </a:spcBef>
                        <a:spcAft>
                          <a:spcPts val="0"/>
                        </a:spcAft>
                      </a:pPr>
                      <a:r>
                        <a:rPr lang="en-US" sz="2400" dirty="0">
                          <a:effectLst/>
                        </a:rPr>
                        <a:t>29 (37)</a:t>
                      </a:r>
                      <a:endParaRPr lang="en-US" sz="2400" dirty="0">
                        <a:effectLst/>
                        <a:latin typeface="Times New Roman" panose="02020603050405020304" pitchFamily="18" charset="0"/>
                        <a:ea typeface="Calibri" panose="020F0502020204030204" pitchFamily="34" charset="0"/>
                      </a:endParaRPr>
                    </a:p>
                  </a:txBody>
                  <a:tcPr marL="68580" marR="68580" marT="0" marB="0" anchor="b"/>
                </a:tc>
                <a:extLst>
                  <a:ext uri="{0D108BD9-81ED-4DB2-BD59-A6C34878D82A}">
                    <a16:rowId xmlns:a16="http://schemas.microsoft.com/office/drawing/2014/main" val="3023272353"/>
                  </a:ext>
                </a:extLst>
              </a:tr>
              <a:tr h="389289">
                <a:tc>
                  <a:txBody>
                    <a:bodyPr/>
                    <a:lstStyle/>
                    <a:p>
                      <a:pPr marL="0" marR="0" algn="l">
                        <a:spcBef>
                          <a:spcPts val="0"/>
                        </a:spcBef>
                        <a:spcAft>
                          <a:spcPts val="0"/>
                        </a:spcAft>
                      </a:pPr>
                      <a:r>
                        <a:rPr lang="en-US" sz="2400" dirty="0">
                          <a:effectLst/>
                        </a:rPr>
                        <a:t>    Emergency medicine</a:t>
                      </a:r>
                      <a:endParaRPr lang="en-US" sz="2400" dirty="0">
                        <a:effectLst/>
                        <a:latin typeface="Times New Roman" panose="02020603050405020304" pitchFamily="18" charset="0"/>
                        <a:ea typeface="Calibri" panose="020F0502020204030204" pitchFamily="34" charset="0"/>
                      </a:endParaRPr>
                    </a:p>
                  </a:txBody>
                  <a:tcPr marL="68580" marR="68580" marT="0" marB="0" anchor="b"/>
                </a:tc>
                <a:tc>
                  <a:txBody>
                    <a:bodyPr/>
                    <a:lstStyle/>
                    <a:p>
                      <a:pPr marL="0" marR="0" algn="l">
                        <a:spcBef>
                          <a:spcPts val="0"/>
                        </a:spcBef>
                        <a:spcAft>
                          <a:spcPts val="0"/>
                        </a:spcAft>
                      </a:pPr>
                      <a:r>
                        <a:rPr lang="en-US" sz="2400" dirty="0">
                          <a:effectLst/>
                        </a:rPr>
                        <a:t>19 (24)</a:t>
                      </a:r>
                      <a:endParaRPr lang="en-US" sz="2400" dirty="0">
                        <a:effectLst/>
                        <a:latin typeface="Times New Roman" panose="02020603050405020304" pitchFamily="18" charset="0"/>
                        <a:ea typeface="Calibri" panose="020F0502020204030204" pitchFamily="34" charset="0"/>
                      </a:endParaRPr>
                    </a:p>
                  </a:txBody>
                  <a:tcPr marL="68580" marR="68580" marT="0" marB="0" anchor="b"/>
                </a:tc>
                <a:extLst>
                  <a:ext uri="{0D108BD9-81ED-4DB2-BD59-A6C34878D82A}">
                    <a16:rowId xmlns:a16="http://schemas.microsoft.com/office/drawing/2014/main" val="4288414092"/>
                  </a:ext>
                </a:extLst>
              </a:tr>
              <a:tr h="389289">
                <a:tc>
                  <a:txBody>
                    <a:bodyPr/>
                    <a:lstStyle/>
                    <a:p>
                      <a:pPr marL="0" marR="0" algn="l">
                        <a:spcBef>
                          <a:spcPts val="0"/>
                        </a:spcBef>
                        <a:spcAft>
                          <a:spcPts val="0"/>
                        </a:spcAft>
                      </a:pPr>
                      <a:r>
                        <a:rPr lang="en-US" sz="2400" dirty="0">
                          <a:effectLst/>
                        </a:rPr>
                        <a:t>    Pulmonary/critical care</a:t>
                      </a:r>
                      <a:endParaRPr lang="en-US" sz="2400" dirty="0">
                        <a:effectLst/>
                        <a:latin typeface="Times New Roman" panose="02020603050405020304" pitchFamily="18" charset="0"/>
                        <a:ea typeface="Calibri" panose="020F0502020204030204" pitchFamily="34" charset="0"/>
                      </a:endParaRPr>
                    </a:p>
                  </a:txBody>
                  <a:tcPr marL="68580" marR="68580" marT="0" marB="0" anchor="b"/>
                </a:tc>
                <a:tc>
                  <a:txBody>
                    <a:bodyPr/>
                    <a:lstStyle/>
                    <a:p>
                      <a:pPr marL="0" marR="0" algn="l">
                        <a:spcBef>
                          <a:spcPts val="0"/>
                        </a:spcBef>
                        <a:spcAft>
                          <a:spcPts val="0"/>
                        </a:spcAft>
                      </a:pPr>
                      <a:r>
                        <a:rPr lang="en-US" sz="2400" dirty="0">
                          <a:effectLst/>
                        </a:rPr>
                        <a:t>18 (23)</a:t>
                      </a:r>
                      <a:endParaRPr lang="en-US" sz="2400" dirty="0">
                        <a:effectLst/>
                        <a:latin typeface="Times New Roman" panose="02020603050405020304" pitchFamily="18" charset="0"/>
                        <a:ea typeface="Calibri" panose="020F0502020204030204" pitchFamily="34" charset="0"/>
                      </a:endParaRPr>
                    </a:p>
                  </a:txBody>
                  <a:tcPr marL="68580" marR="68580" marT="0" marB="0" anchor="b"/>
                </a:tc>
                <a:extLst>
                  <a:ext uri="{0D108BD9-81ED-4DB2-BD59-A6C34878D82A}">
                    <a16:rowId xmlns:a16="http://schemas.microsoft.com/office/drawing/2014/main" val="867816428"/>
                  </a:ext>
                </a:extLst>
              </a:tr>
              <a:tr h="413619">
                <a:tc>
                  <a:txBody>
                    <a:bodyPr/>
                    <a:lstStyle/>
                    <a:p>
                      <a:pPr marL="0" marR="0" algn="l">
                        <a:spcBef>
                          <a:spcPts val="0"/>
                        </a:spcBef>
                        <a:spcAft>
                          <a:spcPts val="0"/>
                        </a:spcAft>
                      </a:pPr>
                      <a:r>
                        <a:rPr lang="en-US" sz="2400">
                          <a:effectLst/>
                        </a:rPr>
                        <a:t>    Palliative care</a:t>
                      </a:r>
                      <a:endParaRPr lang="en-US" sz="2400">
                        <a:effectLst/>
                        <a:latin typeface="Times New Roman" panose="02020603050405020304" pitchFamily="18" charset="0"/>
                        <a:ea typeface="Calibri" panose="020F0502020204030204" pitchFamily="34" charset="0"/>
                      </a:endParaRPr>
                    </a:p>
                  </a:txBody>
                  <a:tcPr marL="68580" marR="68580" marT="0" marB="0" anchor="b"/>
                </a:tc>
                <a:tc>
                  <a:txBody>
                    <a:bodyPr/>
                    <a:lstStyle/>
                    <a:p>
                      <a:pPr marL="0" marR="0" algn="l">
                        <a:spcBef>
                          <a:spcPts val="0"/>
                        </a:spcBef>
                        <a:spcAft>
                          <a:spcPts val="0"/>
                        </a:spcAft>
                      </a:pPr>
                      <a:r>
                        <a:rPr lang="en-US" sz="2400" dirty="0">
                          <a:effectLst/>
                        </a:rPr>
                        <a:t>5 (6)</a:t>
                      </a:r>
                      <a:endParaRPr lang="en-US" sz="2400" dirty="0">
                        <a:effectLst/>
                        <a:latin typeface="Times New Roman" panose="02020603050405020304" pitchFamily="18" charset="0"/>
                        <a:ea typeface="Calibri" panose="020F0502020204030204" pitchFamily="34" charset="0"/>
                      </a:endParaRPr>
                    </a:p>
                  </a:txBody>
                  <a:tcPr marL="68580" marR="68580" marT="0" marB="0" anchor="b"/>
                </a:tc>
                <a:extLst>
                  <a:ext uri="{0D108BD9-81ED-4DB2-BD59-A6C34878D82A}">
                    <a16:rowId xmlns:a16="http://schemas.microsoft.com/office/drawing/2014/main" val="1594566467"/>
                  </a:ext>
                </a:extLst>
              </a:tr>
              <a:tr h="389289">
                <a:tc>
                  <a:txBody>
                    <a:bodyPr/>
                    <a:lstStyle/>
                    <a:p>
                      <a:pPr marL="0" marR="0" algn="l">
                        <a:spcBef>
                          <a:spcPts val="0"/>
                        </a:spcBef>
                        <a:spcAft>
                          <a:spcPts val="0"/>
                        </a:spcAft>
                      </a:pPr>
                      <a:r>
                        <a:rPr lang="en-US" sz="2400">
                          <a:effectLst/>
                        </a:rPr>
                        <a:t>    Other (redeployed)</a:t>
                      </a:r>
                      <a:endParaRPr lang="en-US" sz="2400">
                        <a:effectLst/>
                        <a:latin typeface="Times New Roman" panose="02020603050405020304" pitchFamily="18" charset="0"/>
                        <a:ea typeface="Calibri" panose="020F0502020204030204" pitchFamily="34" charset="0"/>
                      </a:endParaRPr>
                    </a:p>
                  </a:txBody>
                  <a:tcPr marL="68580" marR="68580" marT="0" marB="0" anchor="b"/>
                </a:tc>
                <a:tc>
                  <a:txBody>
                    <a:bodyPr/>
                    <a:lstStyle/>
                    <a:p>
                      <a:pPr marL="0" marR="0" algn="l">
                        <a:spcBef>
                          <a:spcPts val="0"/>
                        </a:spcBef>
                        <a:spcAft>
                          <a:spcPts val="0"/>
                        </a:spcAft>
                      </a:pPr>
                      <a:r>
                        <a:rPr lang="en-US" sz="2400" dirty="0">
                          <a:effectLst/>
                        </a:rPr>
                        <a:t>8 (10)</a:t>
                      </a:r>
                      <a:endParaRPr lang="en-US" sz="2400" dirty="0">
                        <a:effectLst/>
                        <a:latin typeface="Times New Roman" panose="02020603050405020304" pitchFamily="18" charset="0"/>
                        <a:ea typeface="Calibri" panose="020F0502020204030204" pitchFamily="34" charset="0"/>
                      </a:endParaRPr>
                    </a:p>
                  </a:txBody>
                  <a:tcPr marL="68580" marR="68580" marT="0" marB="0" anchor="b"/>
                </a:tc>
                <a:extLst>
                  <a:ext uri="{0D108BD9-81ED-4DB2-BD59-A6C34878D82A}">
                    <a16:rowId xmlns:a16="http://schemas.microsoft.com/office/drawing/2014/main" val="980092646"/>
                  </a:ext>
                </a:extLst>
              </a:tr>
              <a:tr h="737521">
                <a:tc>
                  <a:txBody>
                    <a:bodyPr/>
                    <a:lstStyle/>
                    <a:p>
                      <a:pPr marL="0" marR="0" algn="l">
                        <a:spcBef>
                          <a:spcPts val="0"/>
                        </a:spcBef>
                        <a:spcAft>
                          <a:spcPts val="0"/>
                        </a:spcAft>
                      </a:pPr>
                      <a:r>
                        <a:rPr lang="en-US" sz="2400">
                          <a:effectLst/>
                        </a:rPr>
                        <a:t>Mean years practicing medicine post-residency</a:t>
                      </a:r>
                      <a:endParaRPr lang="en-US" sz="2400">
                        <a:effectLst/>
                        <a:latin typeface="Times New Roman" panose="02020603050405020304" pitchFamily="18" charset="0"/>
                        <a:ea typeface="Calibri" panose="020F0502020204030204" pitchFamily="34" charset="0"/>
                      </a:endParaRPr>
                    </a:p>
                  </a:txBody>
                  <a:tcPr marL="68580" marR="68580" marT="0" marB="0" anchor="b"/>
                </a:tc>
                <a:tc>
                  <a:txBody>
                    <a:bodyPr/>
                    <a:lstStyle/>
                    <a:p>
                      <a:pPr marL="0" marR="0" algn="l">
                        <a:spcBef>
                          <a:spcPts val="0"/>
                        </a:spcBef>
                        <a:spcAft>
                          <a:spcPts val="0"/>
                        </a:spcAft>
                      </a:pPr>
                      <a:r>
                        <a:rPr lang="en-US" sz="2400" dirty="0">
                          <a:effectLst/>
                        </a:rPr>
                        <a:t>9.8</a:t>
                      </a:r>
                      <a:endParaRPr lang="en-US" sz="2400" dirty="0">
                        <a:effectLst/>
                        <a:latin typeface="Times New Roman" panose="02020603050405020304" pitchFamily="18" charset="0"/>
                        <a:ea typeface="Calibri" panose="020F0502020204030204" pitchFamily="34" charset="0"/>
                      </a:endParaRPr>
                    </a:p>
                  </a:txBody>
                  <a:tcPr marL="68580" marR="68580" marT="0" marB="0" anchor="b"/>
                </a:tc>
                <a:extLst>
                  <a:ext uri="{0D108BD9-81ED-4DB2-BD59-A6C34878D82A}">
                    <a16:rowId xmlns:a16="http://schemas.microsoft.com/office/drawing/2014/main" val="2955190214"/>
                  </a:ext>
                </a:extLst>
              </a:tr>
            </a:tbl>
          </a:graphicData>
        </a:graphic>
      </p:graphicFrame>
      <p:graphicFrame>
        <p:nvGraphicFramePr>
          <p:cNvPr id="3" name="Table 2">
            <a:extLst>
              <a:ext uri="{FF2B5EF4-FFF2-40B4-BE49-F238E27FC236}">
                <a16:creationId xmlns:a16="http://schemas.microsoft.com/office/drawing/2014/main" id="{503D5C8D-0350-EA94-BCD0-7E145A2E9013}"/>
              </a:ext>
            </a:extLst>
          </p:cNvPr>
          <p:cNvGraphicFramePr>
            <a:graphicFrameLocks noGrp="1"/>
          </p:cNvGraphicFramePr>
          <p:nvPr>
            <p:extLst>
              <p:ext uri="{D42A27DB-BD31-4B8C-83A1-F6EECF244321}">
                <p14:modId xmlns:p14="http://schemas.microsoft.com/office/powerpoint/2010/main" val="3098633697"/>
              </p:ext>
            </p:extLst>
          </p:nvPr>
        </p:nvGraphicFramePr>
        <p:xfrm>
          <a:off x="10249714" y="3187946"/>
          <a:ext cx="13203409" cy="5936283"/>
        </p:xfrm>
        <a:graphic>
          <a:graphicData uri="http://schemas.openxmlformats.org/drawingml/2006/table">
            <a:tbl>
              <a:tblPr firstRow="1" firstCol="1" bandRow="1">
                <a:tableStyleId>{5940675A-B579-460E-94D1-54222C63F5DA}</a:tableStyleId>
              </a:tblPr>
              <a:tblGrid>
                <a:gridCol w="6026264">
                  <a:extLst>
                    <a:ext uri="{9D8B030D-6E8A-4147-A177-3AD203B41FA5}">
                      <a16:colId xmlns:a16="http://schemas.microsoft.com/office/drawing/2014/main" val="1132551522"/>
                    </a:ext>
                  </a:extLst>
                </a:gridCol>
                <a:gridCol w="2772988">
                  <a:extLst>
                    <a:ext uri="{9D8B030D-6E8A-4147-A177-3AD203B41FA5}">
                      <a16:colId xmlns:a16="http://schemas.microsoft.com/office/drawing/2014/main" val="1953306187"/>
                    </a:ext>
                  </a:extLst>
                </a:gridCol>
                <a:gridCol w="2446754">
                  <a:extLst>
                    <a:ext uri="{9D8B030D-6E8A-4147-A177-3AD203B41FA5}">
                      <a16:colId xmlns:a16="http://schemas.microsoft.com/office/drawing/2014/main" val="203032648"/>
                    </a:ext>
                  </a:extLst>
                </a:gridCol>
                <a:gridCol w="1957403">
                  <a:extLst>
                    <a:ext uri="{9D8B030D-6E8A-4147-A177-3AD203B41FA5}">
                      <a16:colId xmlns:a16="http://schemas.microsoft.com/office/drawing/2014/main" val="2488048391"/>
                    </a:ext>
                  </a:extLst>
                </a:gridCol>
              </a:tblGrid>
              <a:tr h="815643">
                <a:tc>
                  <a:txBody>
                    <a:bodyPr/>
                    <a:lstStyle/>
                    <a:p>
                      <a:pPr marL="0" marR="0">
                        <a:spcBef>
                          <a:spcPts val="0"/>
                        </a:spcBef>
                        <a:spcAft>
                          <a:spcPts val="0"/>
                        </a:spcAft>
                      </a:pPr>
                      <a:r>
                        <a:rPr lang="en-US" sz="2400" b="1" dirty="0">
                          <a:effectLst/>
                        </a:rPr>
                        <a:t> </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b="1" dirty="0">
                          <a:effectLst/>
                        </a:rPr>
                        <a:t>New York City (n=40)</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b="1" dirty="0">
                          <a:effectLst/>
                        </a:rPr>
                        <a:t>New Orleans </a:t>
                      </a:r>
                    </a:p>
                    <a:p>
                      <a:pPr marL="0" marR="0" algn="l">
                        <a:spcBef>
                          <a:spcPts val="0"/>
                        </a:spcBef>
                        <a:spcAft>
                          <a:spcPts val="0"/>
                        </a:spcAft>
                      </a:pPr>
                      <a:r>
                        <a:rPr lang="en-US" sz="2400" b="1" dirty="0">
                          <a:effectLst/>
                        </a:rPr>
                        <a:t>(n=39)   </a:t>
                      </a:r>
                    </a:p>
                  </a:txBody>
                  <a:tcPr marL="68580" marR="68580" marT="0" marB="0"/>
                </a:tc>
                <a:tc>
                  <a:txBody>
                    <a:bodyPr/>
                    <a:lstStyle/>
                    <a:p>
                      <a:pPr marL="0" marR="0" algn="l">
                        <a:spcBef>
                          <a:spcPts val="0"/>
                        </a:spcBef>
                        <a:spcAft>
                          <a:spcPts val="0"/>
                        </a:spcAft>
                      </a:pPr>
                      <a:r>
                        <a:rPr lang="en-US" sz="2400" b="1" dirty="0">
                          <a:effectLst/>
                        </a:rPr>
                        <a:t>Total </a:t>
                      </a:r>
                    </a:p>
                  </a:txBody>
                  <a:tcPr marL="68580" marR="68580" marT="0" marB="0"/>
                </a:tc>
                <a:extLst>
                  <a:ext uri="{0D108BD9-81ED-4DB2-BD59-A6C34878D82A}">
                    <a16:rowId xmlns:a16="http://schemas.microsoft.com/office/drawing/2014/main" val="2023878302"/>
                  </a:ext>
                </a:extLst>
              </a:tr>
              <a:tr h="328550">
                <a:tc>
                  <a:txBody>
                    <a:bodyPr/>
                    <a:lstStyle/>
                    <a:p>
                      <a:pPr marL="0" marR="0" algn="l">
                        <a:spcBef>
                          <a:spcPts val="0"/>
                        </a:spcBef>
                        <a:spcAft>
                          <a:spcPts val="0"/>
                        </a:spcAft>
                      </a:pPr>
                      <a:r>
                        <a:rPr lang="en-US" sz="2400" b="1" dirty="0">
                          <a:effectLst/>
                        </a:rPr>
                        <a:t>Hospital type</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a:effectLst/>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a:effectLst/>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dirty="0">
                          <a:effectLst/>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39776210"/>
                  </a:ext>
                </a:extLst>
              </a:tr>
              <a:tr h="328550">
                <a:tc>
                  <a:txBody>
                    <a:bodyPr/>
                    <a:lstStyle/>
                    <a:p>
                      <a:pPr marL="0" marR="0" algn="l">
                        <a:spcBef>
                          <a:spcPts val="0"/>
                        </a:spcBef>
                        <a:spcAft>
                          <a:spcPts val="0"/>
                        </a:spcAft>
                      </a:pPr>
                      <a:r>
                        <a:rPr lang="en-US" sz="2400">
                          <a:effectLst/>
                        </a:rPr>
                        <a:t>    Academic</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dirty="0">
                          <a:effectLst/>
                        </a:rPr>
                        <a:t>18 (45)</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a:effectLst/>
                        </a:rPr>
                        <a:t>23 (59)</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dirty="0">
                          <a:effectLst/>
                        </a:rPr>
                        <a:t>41 (52)</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26785482"/>
                  </a:ext>
                </a:extLst>
              </a:tr>
              <a:tr h="328550">
                <a:tc>
                  <a:txBody>
                    <a:bodyPr/>
                    <a:lstStyle/>
                    <a:p>
                      <a:pPr marL="0" marR="0" algn="l">
                        <a:spcBef>
                          <a:spcPts val="0"/>
                        </a:spcBef>
                        <a:spcAft>
                          <a:spcPts val="0"/>
                        </a:spcAft>
                      </a:pPr>
                      <a:r>
                        <a:rPr lang="en-US" sz="2400">
                          <a:effectLst/>
                        </a:rPr>
                        <a:t>    Community</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a:effectLst/>
                        </a:rPr>
                        <a:t>7 (18)</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a:effectLst/>
                        </a:rPr>
                        <a:t>10 (26)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a:effectLst/>
                        </a:rPr>
                        <a:t>17 (22)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22243569"/>
                  </a:ext>
                </a:extLst>
              </a:tr>
              <a:tr h="328550">
                <a:tc>
                  <a:txBody>
                    <a:bodyPr/>
                    <a:lstStyle/>
                    <a:p>
                      <a:pPr marL="0" marR="0" algn="l">
                        <a:spcBef>
                          <a:spcPts val="0"/>
                        </a:spcBef>
                        <a:spcAft>
                          <a:spcPts val="0"/>
                        </a:spcAft>
                      </a:pPr>
                      <a:r>
                        <a:rPr lang="en-US" sz="2400" dirty="0">
                          <a:effectLst/>
                        </a:rPr>
                        <a:t>    Public</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a:effectLst/>
                        </a:rPr>
                        <a:t>15 (38)</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a:effectLst/>
                        </a:rPr>
                        <a:t>6 (15)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a:effectLst/>
                        </a:rPr>
                        <a:t>21 (27)</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74126645"/>
                  </a:ext>
                </a:extLst>
              </a:tr>
              <a:tr h="328550">
                <a:tc>
                  <a:txBody>
                    <a:bodyPr/>
                    <a:lstStyle/>
                    <a:p>
                      <a:pPr marL="0" marR="0" algn="l">
                        <a:spcBef>
                          <a:spcPts val="0"/>
                        </a:spcBef>
                        <a:spcAft>
                          <a:spcPts val="0"/>
                        </a:spcAft>
                      </a:pPr>
                      <a:r>
                        <a:rPr lang="en-US" sz="2400" b="1" dirty="0">
                          <a:effectLst/>
                        </a:rPr>
                        <a:t>Hospital funding structure</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a:effectLst/>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a:effectLst/>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a:effectLst/>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27701909"/>
                  </a:ext>
                </a:extLst>
              </a:tr>
              <a:tr h="328550">
                <a:tc>
                  <a:txBody>
                    <a:bodyPr/>
                    <a:lstStyle/>
                    <a:p>
                      <a:pPr marL="0" marR="0" algn="l">
                        <a:spcBef>
                          <a:spcPts val="0"/>
                        </a:spcBef>
                        <a:spcAft>
                          <a:spcPts val="0"/>
                        </a:spcAft>
                      </a:pPr>
                      <a:r>
                        <a:rPr lang="en-US" sz="2400" dirty="0">
                          <a:effectLst/>
                        </a:rPr>
                        <a:t>    Voluntary nonprofit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a:effectLst/>
                        </a:rPr>
                        <a:t>25 (63)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a:effectLst/>
                        </a:rPr>
                        <a:t>19 (49)</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a:effectLst/>
                        </a:rPr>
                        <a:t>44 (56)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32540961"/>
                  </a:ext>
                </a:extLst>
              </a:tr>
              <a:tr h="328550">
                <a:tc>
                  <a:txBody>
                    <a:bodyPr/>
                    <a:lstStyle/>
                    <a:p>
                      <a:pPr marL="0" marR="0" algn="l">
                        <a:spcBef>
                          <a:spcPts val="0"/>
                        </a:spcBef>
                        <a:spcAft>
                          <a:spcPts val="0"/>
                        </a:spcAft>
                      </a:pPr>
                      <a:r>
                        <a:rPr lang="en-US" sz="2400" dirty="0">
                          <a:effectLst/>
                        </a:rPr>
                        <a:t>    Proprietary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dirty="0">
                          <a:effectLst/>
                        </a:rPr>
                        <a:t>0 (0)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a:effectLst/>
                        </a:rPr>
                        <a:t>13 (33)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a:effectLst/>
                        </a:rPr>
                        <a:t>13 (17)</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26340817"/>
                  </a:ext>
                </a:extLst>
              </a:tr>
              <a:tr h="328550">
                <a:tc>
                  <a:txBody>
                    <a:bodyPr/>
                    <a:lstStyle/>
                    <a:p>
                      <a:pPr marL="0" marR="0" algn="l">
                        <a:spcBef>
                          <a:spcPts val="0"/>
                        </a:spcBef>
                        <a:spcAft>
                          <a:spcPts val="0"/>
                        </a:spcAft>
                      </a:pPr>
                      <a:r>
                        <a:rPr lang="en-US" sz="2400">
                          <a:effectLst/>
                        </a:rPr>
                        <a:t>    Governmental (city, federal)</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dirty="0">
                          <a:effectLst/>
                        </a:rPr>
                        <a:t>15 (38)</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a:effectLst/>
                        </a:rPr>
                        <a:t>7 (18)</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a:effectLst/>
                        </a:rPr>
                        <a:t>22 (28)</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54799788"/>
                  </a:ext>
                </a:extLst>
              </a:tr>
              <a:tr h="328550">
                <a:tc>
                  <a:txBody>
                    <a:bodyPr/>
                    <a:lstStyle/>
                    <a:p>
                      <a:pPr marL="0" marR="0" algn="l">
                        <a:spcBef>
                          <a:spcPts val="0"/>
                        </a:spcBef>
                        <a:spcAft>
                          <a:spcPts val="0"/>
                        </a:spcAft>
                      </a:pPr>
                      <a:r>
                        <a:rPr lang="en-US" sz="2400" b="1" dirty="0">
                          <a:effectLst/>
                        </a:rPr>
                        <a:t>Safety net status</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dirty="0">
                          <a:effectLst/>
                        </a:rPr>
                        <a:t>20 (50)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a:effectLst/>
                        </a:rPr>
                        <a:t>10 (26)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a:effectLst/>
                        </a:rPr>
                        <a:t>30 (38)</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66384988"/>
                  </a:ext>
                </a:extLst>
              </a:tr>
              <a:tr h="328550">
                <a:tc>
                  <a:txBody>
                    <a:bodyPr/>
                    <a:lstStyle/>
                    <a:p>
                      <a:pPr marL="0" marR="0" algn="l">
                        <a:spcBef>
                          <a:spcPts val="0"/>
                        </a:spcBef>
                        <a:spcAft>
                          <a:spcPts val="0"/>
                        </a:spcAft>
                      </a:pPr>
                      <a:r>
                        <a:rPr lang="en-US" sz="2400">
                          <a:effectLst/>
                        </a:rPr>
                        <a:t>Hospital bed count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endParaRPr lang="en-US" sz="2400" dirty="0">
                        <a:effectLst/>
                        <a:latin typeface="Calibri" panose="020F0502020204030204" pitchFamily="34" charset="0"/>
                        <a:cs typeface="Times New Roman" panose="02020603050405020304" pitchFamily="18" charset="0"/>
                      </a:endParaRPr>
                    </a:p>
                  </a:txBody>
                  <a:tcPr marL="68580" marR="68580" marT="0" marB="0"/>
                </a:tc>
                <a:tc>
                  <a:txBody>
                    <a:bodyPr/>
                    <a:lstStyle/>
                    <a:p>
                      <a:pPr algn="l"/>
                      <a:endParaRPr lang="en-US" sz="2400">
                        <a:effectLst/>
                        <a:latin typeface="Calibri" panose="020F0502020204030204" pitchFamily="34" charset="0"/>
                        <a:cs typeface="Times New Roman" panose="02020603050405020304" pitchFamily="18" charset="0"/>
                      </a:endParaRPr>
                    </a:p>
                  </a:txBody>
                  <a:tcPr marL="68580" marR="68580" marT="0" marB="0"/>
                </a:tc>
                <a:tc>
                  <a:txBody>
                    <a:bodyPr/>
                    <a:lstStyle/>
                    <a:p>
                      <a:pPr algn="l"/>
                      <a:endParaRPr lang="en-US" sz="24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9158851"/>
                  </a:ext>
                </a:extLst>
              </a:tr>
              <a:tr h="328550">
                <a:tc>
                  <a:txBody>
                    <a:bodyPr/>
                    <a:lstStyle/>
                    <a:p>
                      <a:pPr marL="0" marR="0" algn="l">
                        <a:spcBef>
                          <a:spcPts val="0"/>
                        </a:spcBef>
                        <a:spcAft>
                          <a:spcPts val="0"/>
                        </a:spcAft>
                      </a:pPr>
                      <a:r>
                        <a:rPr lang="en-US" sz="2400">
                          <a:effectLst/>
                        </a:rPr>
                        <a:t>    0-200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dirty="0">
                          <a:effectLst/>
                        </a:rPr>
                        <a:t>2 (5)</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dirty="0">
                          <a:effectLst/>
                        </a:rPr>
                        <a:t>12 (31)</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a:effectLst/>
                        </a:rPr>
                        <a:t>14 (18)</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28342211"/>
                  </a:ext>
                </a:extLst>
              </a:tr>
              <a:tr h="328550">
                <a:tc>
                  <a:txBody>
                    <a:bodyPr/>
                    <a:lstStyle/>
                    <a:p>
                      <a:pPr marL="0" marR="0" algn="l">
                        <a:spcBef>
                          <a:spcPts val="0"/>
                        </a:spcBef>
                        <a:spcAft>
                          <a:spcPts val="0"/>
                        </a:spcAft>
                      </a:pPr>
                      <a:r>
                        <a:rPr lang="en-US" sz="2400">
                          <a:effectLst/>
                        </a:rPr>
                        <a:t>    201-700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a:effectLst/>
                        </a:rPr>
                        <a:t>9 (23)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dirty="0">
                          <a:effectLst/>
                        </a:rPr>
                        <a:t>17 (44)</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a:effectLst/>
                        </a:rPr>
                        <a:t>26 (33)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93402168"/>
                  </a:ext>
                </a:extLst>
              </a:tr>
              <a:tr h="328550">
                <a:tc>
                  <a:txBody>
                    <a:bodyPr/>
                    <a:lstStyle/>
                    <a:p>
                      <a:pPr marL="0" marR="0" algn="l">
                        <a:spcBef>
                          <a:spcPts val="0"/>
                        </a:spcBef>
                        <a:spcAft>
                          <a:spcPts val="0"/>
                        </a:spcAft>
                      </a:pPr>
                      <a:r>
                        <a:rPr lang="en-US" sz="2400">
                          <a:effectLst/>
                        </a:rPr>
                        <a:t>    701-1000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a:effectLst/>
                        </a:rPr>
                        <a:t>23(58)</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dirty="0">
                          <a:effectLst/>
                        </a:rPr>
                        <a:t>10 (26)</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dirty="0">
                          <a:effectLst/>
                        </a:rPr>
                        <a:t>33 (42)</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01642224"/>
                  </a:ext>
                </a:extLst>
              </a:tr>
              <a:tr h="328550">
                <a:tc>
                  <a:txBody>
                    <a:bodyPr/>
                    <a:lstStyle/>
                    <a:p>
                      <a:pPr marL="0" marR="0" algn="l">
                        <a:spcBef>
                          <a:spcPts val="0"/>
                        </a:spcBef>
                        <a:spcAft>
                          <a:spcPts val="0"/>
                        </a:spcAft>
                      </a:pPr>
                      <a:r>
                        <a:rPr lang="en-US" sz="2400">
                          <a:effectLst/>
                        </a:rPr>
                        <a:t>    1001+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a:effectLst/>
                        </a:rPr>
                        <a:t>6 (15)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dirty="0">
                          <a:effectLst/>
                        </a:rPr>
                        <a:t>0 (0)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dirty="0">
                          <a:effectLst/>
                        </a:rPr>
                        <a:t>6 (8)</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72583261"/>
                  </a:ext>
                </a:extLst>
              </a:tr>
            </a:tbl>
          </a:graphicData>
        </a:graphic>
      </p:graphicFrame>
      <p:sp>
        <p:nvSpPr>
          <p:cNvPr id="9" name="New York City: 13 hospitals total…">
            <a:extLst>
              <a:ext uri="{FF2B5EF4-FFF2-40B4-BE49-F238E27FC236}">
                <a16:creationId xmlns:a16="http://schemas.microsoft.com/office/drawing/2014/main" id="{7D91384F-DA9F-088C-6B0C-BCAE4D91AFDD}"/>
              </a:ext>
            </a:extLst>
          </p:cNvPr>
          <p:cNvSpPr txBox="1">
            <a:spLocks noGrp="1"/>
          </p:cNvSpPr>
          <p:nvPr>
            <p:ph type="body" sz="quarter" idx="1"/>
          </p:nvPr>
        </p:nvSpPr>
        <p:spPr>
          <a:xfrm>
            <a:off x="10826921" y="9177103"/>
            <a:ext cx="10055998" cy="4538897"/>
          </a:xfrm>
          <a:prstGeom prst="rect">
            <a:avLst/>
          </a:prstGeom>
        </p:spPr>
        <p:txBody>
          <a:bodyPr/>
          <a:lstStyle/>
          <a:p>
            <a:r>
              <a:rPr dirty="0"/>
              <a:t>New York City: </a:t>
            </a:r>
            <a:r>
              <a:rPr lang="en-US" dirty="0"/>
              <a:t>14</a:t>
            </a:r>
            <a:r>
              <a:rPr dirty="0"/>
              <a:t> hospitals total</a:t>
            </a:r>
          </a:p>
          <a:p>
            <a:r>
              <a:rPr dirty="0"/>
              <a:t>New Orleans: 9 hospitals total</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Physician Sample"/>
          <p:cNvSpPr txBox="1">
            <a:spLocks noGrp="1"/>
          </p:cNvSpPr>
          <p:nvPr>
            <p:ph type="title"/>
          </p:nvPr>
        </p:nvSpPr>
        <p:spPr>
          <a:xfrm>
            <a:off x="6163418" y="415708"/>
            <a:ext cx="21005801" cy="2286000"/>
          </a:xfrm>
          <a:prstGeom prst="rect">
            <a:avLst/>
          </a:prstGeom>
        </p:spPr>
        <p:txBody>
          <a:bodyPr>
            <a:normAutofit/>
          </a:bodyPr>
          <a:lstStyle>
            <a:lvl1pPr>
              <a:defRPr b="1">
                <a:latin typeface="Helvetica Neue"/>
                <a:ea typeface="Helvetica Neue"/>
                <a:cs typeface="Helvetica Neue"/>
                <a:sym typeface="Helvetica Neue"/>
              </a:defRPr>
            </a:lvl1pPr>
          </a:lstStyle>
          <a:p>
            <a:r>
              <a:rPr lang="en-US" dirty="0"/>
              <a:t>Sample: NIOSH</a:t>
            </a:r>
            <a:endParaRPr dirty="0"/>
          </a:p>
        </p:txBody>
      </p:sp>
      <p:pic>
        <p:nvPicPr>
          <p:cNvPr id="210" name="STEPPS logo with text_horizontal.jpg" descr="STEPPS logo with text_horizontal.jpg"/>
          <p:cNvPicPr>
            <a:picLocks noChangeAspect="1"/>
          </p:cNvPicPr>
          <p:nvPr/>
        </p:nvPicPr>
        <p:blipFill>
          <a:blip r:embed="rId3"/>
          <a:stretch>
            <a:fillRect/>
          </a:stretch>
        </p:blipFill>
        <p:spPr>
          <a:xfrm>
            <a:off x="20301894" y="9828195"/>
            <a:ext cx="4538896" cy="4538897"/>
          </a:xfrm>
          <a:prstGeom prst="rect">
            <a:avLst/>
          </a:prstGeom>
          <a:ln w="12700">
            <a:miter lim="400000"/>
          </a:ln>
        </p:spPr>
      </p:pic>
      <p:graphicFrame>
        <p:nvGraphicFramePr>
          <p:cNvPr id="3" name="Table 2">
            <a:extLst>
              <a:ext uri="{FF2B5EF4-FFF2-40B4-BE49-F238E27FC236}">
                <a16:creationId xmlns:a16="http://schemas.microsoft.com/office/drawing/2014/main" id="{503D5C8D-0350-EA94-BCD0-7E145A2E9013}"/>
              </a:ext>
            </a:extLst>
          </p:cNvPr>
          <p:cNvGraphicFramePr>
            <a:graphicFrameLocks noGrp="1"/>
          </p:cNvGraphicFramePr>
          <p:nvPr>
            <p:extLst>
              <p:ext uri="{D42A27DB-BD31-4B8C-83A1-F6EECF244321}">
                <p14:modId xmlns:p14="http://schemas.microsoft.com/office/powerpoint/2010/main" val="762171343"/>
              </p:ext>
            </p:extLst>
          </p:nvPr>
        </p:nvGraphicFramePr>
        <p:xfrm>
          <a:off x="10249714" y="3352800"/>
          <a:ext cx="13203409" cy="5852160"/>
        </p:xfrm>
        <a:graphic>
          <a:graphicData uri="http://schemas.openxmlformats.org/drawingml/2006/table">
            <a:tbl>
              <a:tblPr firstRow="1" firstCol="1" bandRow="1">
                <a:tableStyleId>{5940675A-B579-460E-94D1-54222C63F5DA}</a:tableStyleId>
              </a:tblPr>
              <a:tblGrid>
                <a:gridCol w="6026264">
                  <a:extLst>
                    <a:ext uri="{9D8B030D-6E8A-4147-A177-3AD203B41FA5}">
                      <a16:colId xmlns:a16="http://schemas.microsoft.com/office/drawing/2014/main" val="1132551522"/>
                    </a:ext>
                  </a:extLst>
                </a:gridCol>
                <a:gridCol w="2772988">
                  <a:extLst>
                    <a:ext uri="{9D8B030D-6E8A-4147-A177-3AD203B41FA5}">
                      <a16:colId xmlns:a16="http://schemas.microsoft.com/office/drawing/2014/main" val="1953306187"/>
                    </a:ext>
                  </a:extLst>
                </a:gridCol>
                <a:gridCol w="2446754">
                  <a:extLst>
                    <a:ext uri="{9D8B030D-6E8A-4147-A177-3AD203B41FA5}">
                      <a16:colId xmlns:a16="http://schemas.microsoft.com/office/drawing/2014/main" val="203032648"/>
                    </a:ext>
                  </a:extLst>
                </a:gridCol>
                <a:gridCol w="1957403">
                  <a:extLst>
                    <a:ext uri="{9D8B030D-6E8A-4147-A177-3AD203B41FA5}">
                      <a16:colId xmlns:a16="http://schemas.microsoft.com/office/drawing/2014/main" val="2488048391"/>
                    </a:ext>
                  </a:extLst>
                </a:gridCol>
              </a:tblGrid>
              <a:tr h="650789">
                <a:tc>
                  <a:txBody>
                    <a:bodyPr/>
                    <a:lstStyle/>
                    <a:p>
                      <a:pPr marL="0" marR="0">
                        <a:spcBef>
                          <a:spcPts val="0"/>
                        </a:spcBef>
                        <a:spcAft>
                          <a:spcPts val="0"/>
                        </a:spcAft>
                      </a:pPr>
                      <a:r>
                        <a:rPr lang="en-US" sz="2400" dirty="0">
                          <a:effectLst/>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b="1" dirty="0">
                          <a:effectLst/>
                        </a:rPr>
                        <a:t>Los Angeles (n=36)</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b="1" dirty="0">
                          <a:effectLst/>
                        </a:rPr>
                        <a:t>Miami</a:t>
                      </a:r>
                    </a:p>
                    <a:p>
                      <a:pPr marL="0" marR="0" algn="l">
                        <a:spcBef>
                          <a:spcPts val="0"/>
                        </a:spcBef>
                        <a:spcAft>
                          <a:spcPts val="0"/>
                        </a:spcAft>
                      </a:pPr>
                      <a:r>
                        <a:rPr lang="en-US" sz="2400" b="1" dirty="0">
                          <a:effectLst/>
                        </a:rPr>
                        <a:t>(n=30)</a:t>
                      </a:r>
                    </a:p>
                  </a:txBody>
                  <a:tcPr marL="68580" marR="68580" marT="0" marB="0"/>
                </a:tc>
                <a:tc>
                  <a:txBody>
                    <a:bodyPr/>
                    <a:lstStyle/>
                    <a:p>
                      <a:pPr marL="0" marR="0" algn="l">
                        <a:spcBef>
                          <a:spcPts val="0"/>
                        </a:spcBef>
                        <a:spcAft>
                          <a:spcPts val="0"/>
                        </a:spcAft>
                      </a:pPr>
                      <a:r>
                        <a:rPr lang="en-US" sz="2400" b="1" dirty="0">
                          <a:effectLst/>
                        </a:rPr>
                        <a:t>Total </a:t>
                      </a:r>
                    </a:p>
                  </a:txBody>
                  <a:tcPr marL="68580" marR="68580" marT="0" marB="0"/>
                </a:tc>
                <a:extLst>
                  <a:ext uri="{0D108BD9-81ED-4DB2-BD59-A6C34878D82A}">
                    <a16:rowId xmlns:a16="http://schemas.microsoft.com/office/drawing/2014/main" val="2023878302"/>
                  </a:ext>
                </a:extLst>
              </a:tr>
              <a:tr h="328550">
                <a:tc>
                  <a:txBody>
                    <a:bodyPr/>
                    <a:lstStyle/>
                    <a:p>
                      <a:pPr marL="0" marR="0" algn="l">
                        <a:spcBef>
                          <a:spcPts val="0"/>
                        </a:spcBef>
                        <a:spcAft>
                          <a:spcPts val="0"/>
                        </a:spcAft>
                      </a:pPr>
                      <a:r>
                        <a:rPr lang="en-US" sz="2400" b="1" dirty="0">
                          <a:effectLst/>
                        </a:rPr>
                        <a:t>Hospital type</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a:effectLst/>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a:effectLst/>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a:effectLst/>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39776210"/>
                  </a:ext>
                </a:extLst>
              </a:tr>
              <a:tr h="328550">
                <a:tc>
                  <a:txBody>
                    <a:bodyPr/>
                    <a:lstStyle/>
                    <a:p>
                      <a:pPr marL="0" marR="0" algn="l">
                        <a:spcBef>
                          <a:spcPts val="0"/>
                        </a:spcBef>
                        <a:spcAft>
                          <a:spcPts val="0"/>
                        </a:spcAft>
                      </a:pPr>
                      <a:r>
                        <a:rPr lang="en-US" sz="2400">
                          <a:effectLst/>
                        </a:rPr>
                        <a:t>    Academic</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dirty="0">
                          <a:effectLst/>
                          <a:latin typeface="+mj-lt"/>
                        </a:rPr>
                        <a:t>12 (33)</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dirty="0">
                          <a:effectLst/>
                          <a:latin typeface="+mj-lt"/>
                          <a:ea typeface="Calibri" panose="020F0502020204030204" pitchFamily="34" charset="0"/>
                          <a:cs typeface="Times New Roman" panose="02020603050405020304" pitchFamily="18" charset="0"/>
                        </a:rPr>
                        <a:t>15 (50)</a:t>
                      </a:r>
                    </a:p>
                  </a:txBody>
                  <a:tcPr marL="68580" marR="68580" marT="0" marB="0"/>
                </a:tc>
                <a:tc>
                  <a:txBody>
                    <a:bodyPr/>
                    <a:lstStyle/>
                    <a:p>
                      <a:pPr marL="0" marR="0" algn="l">
                        <a:spcBef>
                          <a:spcPts val="0"/>
                        </a:spcBef>
                        <a:spcAft>
                          <a:spcPts val="0"/>
                        </a:spcAft>
                      </a:pPr>
                      <a:r>
                        <a:rPr lang="en-US" sz="2400" dirty="0">
                          <a:effectLst/>
                          <a:latin typeface="+mj-lt"/>
                        </a:rPr>
                        <a:t>27 (41)</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26785482"/>
                  </a:ext>
                </a:extLst>
              </a:tr>
              <a:tr h="328550">
                <a:tc>
                  <a:txBody>
                    <a:bodyPr/>
                    <a:lstStyle/>
                    <a:p>
                      <a:pPr marL="0" marR="0" algn="l">
                        <a:spcBef>
                          <a:spcPts val="0"/>
                        </a:spcBef>
                        <a:spcAft>
                          <a:spcPts val="0"/>
                        </a:spcAft>
                      </a:pPr>
                      <a:r>
                        <a:rPr lang="en-US" sz="2400">
                          <a:effectLst/>
                        </a:rPr>
                        <a:t>    Community</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dirty="0">
                          <a:effectLst/>
                          <a:latin typeface="+mj-lt"/>
                          <a:ea typeface="Calibri" panose="020F0502020204030204" pitchFamily="34" charset="0"/>
                          <a:cs typeface="Times New Roman" panose="02020603050405020304" pitchFamily="18" charset="0"/>
                        </a:rPr>
                        <a:t>17 (47)</a:t>
                      </a:r>
                    </a:p>
                  </a:txBody>
                  <a:tcPr marL="68580" marR="68580" marT="0" marB="0"/>
                </a:tc>
                <a:tc>
                  <a:txBody>
                    <a:bodyPr/>
                    <a:lstStyle/>
                    <a:p>
                      <a:pPr marL="0" marR="0" algn="l">
                        <a:spcBef>
                          <a:spcPts val="0"/>
                        </a:spcBef>
                        <a:spcAft>
                          <a:spcPts val="0"/>
                        </a:spcAft>
                      </a:pPr>
                      <a:r>
                        <a:rPr lang="en-US" sz="2400" dirty="0">
                          <a:effectLst/>
                          <a:latin typeface="+mj-lt"/>
                          <a:ea typeface="Calibri" panose="020F0502020204030204" pitchFamily="34" charset="0"/>
                          <a:cs typeface="Times New Roman" panose="02020603050405020304" pitchFamily="18" charset="0"/>
                        </a:rPr>
                        <a:t>4 (13)</a:t>
                      </a:r>
                    </a:p>
                  </a:txBody>
                  <a:tcPr marL="68580" marR="68580" marT="0" marB="0"/>
                </a:tc>
                <a:tc>
                  <a:txBody>
                    <a:bodyPr/>
                    <a:lstStyle/>
                    <a:p>
                      <a:pPr marL="0" marR="0" algn="l">
                        <a:spcBef>
                          <a:spcPts val="0"/>
                        </a:spcBef>
                        <a:spcAft>
                          <a:spcPts val="0"/>
                        </a:spcAft>
                      </a:pPr>
                      <a:r>
                        <a:rPr lang="en-US" sz="2400" dirty="0">
                          <a:effectLst/>
                          <a:latin typeface="+mj-lt"/>
                          <a:ea typeface="Calibri" panose="020F0502020204030204" pitchFamily="34" charset="0"/>
                          <a:cs typeface="Times New Roman" panose="02020603050405020304" pitchFamily="18" charset="0"/>
                        </a:rPr>
                        <a:t>21 (32)</a:t>
                      </a:r>
                    </a:p>
                  </a:txBody>
                  <a:tcPr marL="68580" marR="68580" marT="0" marB="0"/>
                </a:tc>
                <a:extLst>
                  <a:ext uri="{0D108BD9-81ED-4DB2-BD59-A6C34878D82A}">
                    <a16:rowId xmlns:a16="http://schemas.microsoft.com/office/drawing/2014/main" val="1022243569"/>
                  </a:ext>
                </a:extLst>
              </a:tr>
              <a:tr h="328550">
                <a:tc>
                  <a:txBody>
                    <a:bodyPr/>
                    <a:lstStyle/>
                    <a:p>
                      <a:pPr marL="0" marR="0" algn="l">
                        <a:spcBef>
                          <a:spcPts val="0"/>
                        </a:spcBef>
                        <a:spcAft>
                          <a:spcPts val="0"/>
                        </a:spcAft>
                      </a:pPr>
                      <a:r>
                        <a:rPr lang="en-US" sz="2400" dirty="0">
                          <a:effectLst/>
                        </a:rPr>
                        <a:t>    Public</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dirty="0">
                          <a:effectLst/>
                          <a:latin typeface="+mj-lt"/>
                          <a:ea typeface="Calibri" panose="020F0502020204030204" pitchFamily="34" charset="0"/>
                          <a:cs typeface="Times New Roman" panose="02020603050405020304" pitchFamily="18" charset="0"/>
                        </a:rPr>
                        <a:t>7 (19)</a:t>
                      </a:r>
                    </a:p>
                  </a:txBody>
                  <a:tcPr marL="68580" marR="68580" marT="0" marB="0"/>
                </a:tc>
                <a:tc>
                  <a:txBody>
                    <a:bodyPr/>
                    <a:lstStyle/>
                    <a:p>
                      <a:pPr marL="0" marR="0" algn="l">
                        <a:spcBef>
                          <a:spcPts val="0"/>
                        </a:spcBef>
                        <a:spcAft>
                          <a:spcPts val="0"/>
                        </a:spcAft>
                      </a:pPr>
                      <a:r>
                        <a:rPr lang="en-US" sz="2400" dirty="0">
                          <a:effectLst/>
                          <a:latin typeface="+mj-lt"/>
                          <a:ea typeface="Calibri" panose="020F0502020204030204" pitchFamily="34" charset="0"/>
                          <a:cs typeface="Times New Roman" panose="02020603050405020304" pitchFamily="18" charset="0"/>
                        </a:rPr>
                        <a:t>11 (37)</a:t>
                      </a:r>
                    </a:p>
                  </a:txBody>
                  <a:tcPr marL="68580" marR="68580" marT="0" marB="0"/>
                </a:tc>
                <a:tc>
                  <a:txBody>
                    <a:bodyPr/>
                    <a:lstStyle/>
                    <a:p>
                      <a:pPr marL="0" marR="0" algn="l">
                        <a:spcBef>
                          <a:spcPts val="0"/>
                        </a:spcBef>
                        <a:spcAft>
                          <a:spcPts val="0"/>
                        </a:spcAft>
                      </a:pPr>
                      <a:r>
                        <a:rPr lang="en-US" sz="2400" dirty="0">
                          <a:effectLst/>
                          <a:latin typeface="+mj-lt"/>
                          <a:ea typeface="Calibri" panose="020F0502020204030204" pitchFamily="34" charset="0"/>
                          <a:cs typeface="Times New Roman" panose="02020603050405020304" pitchFamily="18" charset="0"/>
                        </a:rPr>
                        <a:t>18 (27)</a:t>
                      </a:r>
                    </a:p>
                  </a:txBody>
                  <a:tcPr marL="68580" marR="68580" marT="0" marB="0"/>
                </a:tc>
                <a:extLst>
                  <a:ext uri="{0D108BD9-81ED-4DB2-BD59-A6C34878D82A}">
                    <a16:rowId xmlns:a16="http://schemas.microsoft.com/office/drawing/2014/main" val="1474126645"/>
                  </a:ext>
                </a:extLst>
              </a:tr>
              <a:tr h="328550">
                <a:tc>
                  <a:txBody>
                    <a:bodyPr/>
                    <a:lstStyle/>
                    <a:p>
                      <a:pPr marL="0" marR="0" algn="l">
                        <a:spcBef>
                          <a:spcPts val="0"/>
                        </a:spcBef>
                        <a:spcAft>
                          <a:spcPts val="0"/>
                        </a:spcAft>
                      </a:pPr>
                      <a:r>
                        <a:rPr lang="en-US" sz="2400" b="1" dirty="0">
                          <a:effectLst/>
                        </a:rPr>
                        <a:t>Hospital funding structure</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endParaRPr lang="en-US" sz="2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a:effectLst/>
                          <a:latin typeface="+mj-lt"/>
                        </a:rPr>
                        <a:t> </a:t>
                      </a:r>
                      <a:endParaRPr lang="en-US" sz="24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27701909"/>
                  </a:ext>
                </a:extLst>
              </a:tr>
              <a:tr h="328550">
                <a:tc>
                  <a:txBody>
                    <a:bodyPr/>
                    <a:lstStyle/>
                    <a:p>
                      <a:pPr marL="0" marR="0" algn="l">
                        <a:spcBef>
                          <a:spcPts val="0"/>
                        </a:spcBef>
                        <a:spcAft>
                          <a:spcPts val="0"/>
                        </a:spcAft>
                      </a:pPr>
                      <a:r>
                        <a:rPr lang="en-US" sz="2400" dirty="0">
                          <a:effectLst/>
                        </a:rPr>
                        <a:t>    Voluntary nonprofit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dirty="0">
                          <a:effectLst/>
                          <a:latin typeface="+mj-lt"/>
                          <a:ea typeface="Calibri" panose="020F0502020204030204" pitchFamily="34" charset="0"/>
                          <a:cs typeface="Times New Roman" panose="02020603050405020304" pitchFamily="18" charset="0"/>
                        </a:rPr>
                        <a:t>14 (39)</a:t>
                      </a:r>
                    </a:p>
                  </a:txBody>
                  <a:tcPr marL="68580" marR="68580" marT="0" marB="0"/>
                </a:tc>
                <a:tc>
                  <a:txBody>
                    <a:bodyPr/>
                    <a:lstStyle/>
                    <a:p>
                      <a:pPr marL="0" marR="0" algn="l">
                        <a:spcBef>
                          <a:spcPts val="0"/>
                        </a:spcBef>
                        <a:spcAft>
                          <a:spcPts val="0"/>
                        </a:spcAft>
                      </a:pPr>
                      <a:r>
                        <a:rPr lang="en-US" sz="2400" dirty="0">
                          <a:effectLst/>
                          <a:latin typeface="+mj-lt"/>
                          <a:ea typeface="Calibri" panose="020F0502020204030204" pitchFamily="34" charset="0"/>
                          <a:cs typeface="Times New Roman" panose="02020603050405020304" pitchFamily="18" charset="0"/>
                        </a:rPr>
                        <a:t>18 (60)</a:t>
                      </a:r>
                    </a:p>
                  </a:txBody>
                  <a:tcPr marL="68580" marR="68580" marT="0" marB="0"/>
                </a:tc>
                <a:tc>
                  <a:txBody>
                    <a:bodyPr/>
                    <a:lstStyle/>
                    <a:p>
                      <a:pPr marL="0" marR="0" algn="l">
                        <a:spcBef>
                          <a:spcPts val="0"/>
                        </a:spcBef>
                        <a:spcAft>
                          <a:spcPts val="0"/>
                        </a:spcAft>
                      </a:pPr>
                      <a:r>
                        <a:rPr lang="en-US" sz="2400" dirty="0">
                          <a:effectLst/>
                          <a:latin typeface="+mj-lt"/>
                          <a:ea typeface="Calibri" panose="020F0502020204030204" pitchFamily="34" charset="0"/>
                          <a:cs typeface="Times New Roman" panose="02020603050405020304" pitchFamily="18" charset="0"/>
                        </a:rPr>
                        <a:t>32 (48)</a:t>
                      </a:r>
                    </a:p>
                  </a:txBody>
                  <a:tcPr marL="68580" marR="68580" marT="0" marB="0"/>
                </a:tc>
                <a:extLst>
                  <a:ext uri="{0D108BD9-81ED-4DB2-BD59-A6C34878D82A}">
                    <a16:rowId xmlns:a16="http://schemas.microsoft.com/office/drawing/2014/main" val="1432540961"/>
                  </a:ext>
                </a:extLst>
              </a:tr>
              <a:tr h="328550">
                <a:tc>
                  <a:txBody>
                    <a:bodyPr/>
                    <a:lstStyle/>
                    <a:p>
                      <a:pPr marL="0" marR="0" algn="l">
                        <a:spcBef>
                          <a:spcPts val="0"/>
                        </a:spcBef>
                        <a:spcAft>
                          <a:spcPts val="0"/>
                        </a:spcAft>
                      </a:pPr>
                      <a:r>
                        <a:rPr lang="en-US" sz="2400" dirty="0">
                          <a:effectLst/>
                        </a:rPr>
                        <a:t>    Proprietary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dirty="0">
                          <a:effectLst/>
                          <a:latin typeface="+mj-lt"/>
                          <a:ea typeface="Calibri" panose="020F0502020204030204" pitchFamily="34" charset="0"/>
                          <a:cs typeface="Times New Roman" panose="02020603050405020304" pitchFamily="18" charset="0"/>
                        </a:rPr>
                        <a:t>0</a:t>
                      </a:r>
                    </a:p>
                  </a:txBody>
                  <a:tcPr marL="68580" marR="68580" marT="0" marB="0"/>
                </a:tc>
                <a:tc>
                  <a:txBody>
                    <a:bodyPr/>
                    <a:lstStyle/>
                    <a:p>
                      <a:pPr marL="0" marR="0" algn="l">
                        <a:spcBef>
                          <a:spcPts val="0"/>
                        </a:spcBef>
                        <a:spcAft>
                          <a:spcPts val="0"/>
                        </a:spcAft>
                      </a:pPr>
                      <a:r>
                        <a:rPr lang="en-US" sz="2400" dirty="0">
                          <a:effectLst/>
                          <a:latin typeface="+mj-lt"/>
                          <a:ea typeface="Calibri" panose="020F0502020204030204" pitchFamily="34" charset="0"/>
                          <a:cs typeface="Times New Roman" panose="02020603050405020304" pitchFamily="18" charset="0"/>
                        </a:rPr>
                        <a:t>1 (3)</a:t>
                      </a:r>
                    </a:p>
                  </a:txBody>
                  <a:tcPr marL="68580" marR="68580" marT="0" marB="0"/>
                </a:tc>
                <a:tc>
                  <a:txBody>
                    <a:bodyPr/>
                    <a:lstStyle/>
                    <a:p>
                      <a:pPr marL="0" marR="0" algn="l">
                        <a:spcBef>
                          <a:spcPts val="0"/>
                        </a:spcBef>
                        <a:spcAft>
                          <a:spcPts val="0"/>
                        </a:spcAft>
                      </a:pPr>
                      <a:r>
                        <a:rPr lang="en-US" sz="2400" dirty="0">
                          <a:effectLst/>
                          <a:latin typeface="+mj-lt"/>
                          <a:ea typeface="Calibri" panose="020F0502020204030204" pitchFamily="34" charset="0"/>
                          <a:cs typeface="Times New Roman" panose="02020603050405020304" pitchFamily="18" charset="0"/>
                        </a:rPr>
                        <a:t>1 (2)</a:t>
                      </a:r>
                    </a:p>
                  </a:txBody>
                  <a:tcPr marL="68580" marR="68580" marT="0" marB="0"/>
                </a:tc>
                <a:extLst>
                  <a:ext uri="{0D108BD9-81ED-4DB2-BD59-A6C34878D82A}">
                    <a16:rowId xmlns:a16="http://schemas.microsoft.com/office/drawing/2014/main" val="3926340817"/>
                  </a:ext>
                </a:extLst>
              </a:tr>
              <a:tr h="328550">
                <a:tc>
                  <a:txBody>
                    <a:bodyPr/>
                    <a:lstStyle/>
                    <a:p>
                      <a:pPr marL="0" marR="0" algn="l">
                        <a:spcBef>
                          <a:spcPts val="0"/>
                        </a:spcBef>
                        <a:spcAft>
                          <a:spcPts val="0"/>
                        </a:spcAft>
                      </a:pPr>
                      <a:r>
                        <a:rPr lang="en-US" sz="2400">
                          <a:effectLst/>
                        </a:rPr>
                        <a:t>    Governmental (city, federal)</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dirty="0">
                          <a:effectLst/>
                          <a:latin typeface="+mj-lt"/>
                          <a:ea typeface="Calibri" panose="020F0502020204030204" pitchFamily="34" charset="0"/>
                          <a:cs typeface="Times New Roman" panose="02020603050405020304" pitchFamily="18" charset="0"/>
                        </a:rPr>
                        <a:t>22 (61)</a:t>
                      </a:r>
                    </a:p>
                  </a:txBody>
                  <a:tcPr marL="68580" marR="68580" marT="0" marB="0"/>
                </a:tc>
                <a:tc>
                  <a:txBody>
                    <a:bodyPr/>
                    <a:lstStyle/>
                    <a:p>
                      <a:pPr marL="0" marR="0" algn="l">
                        <a:spcBef>
                          <a:spcPts val="0"/>
                        </a:spcBef>
                        <a:spcAft>
                          <a:spcPts val="0"/>
                        </a:spcAft>
                      </a:pPr>
                      <a:r>
                        <a:rPr lang="en-US" sz="2400" dirty="0">
                          <a:effectLst/>
                          <a:latin typeface="+mj-lt"/>
                          <a:ea typeface="Calibri" panose="020F0502020204030204" pitchFamily="34" charset="0"/>
                          <a:cs typeface="Times New Roman" panose="02020603050405020304" pitchFamily="18" charset="0"/>
                        </a:rPr>
                        <a:t>11 (37)</a:t>
                      </a:r>
                    </a:p>
                  </a:txBody>
                  <a:tcPr marL="68580" marR="68580" marT="0" marB="0"/>
                </a:tc>
                <a:tc>
                  <a:txBody>
                    <a:bodyPr/>
                    <a:lstStyle/>
                    <a:p>
                      <a:pPr marL="0" marR="0" algn="l">
                        <a:spcBef>
                          <a:spcPts val="0"/>
                        </a:spcBef>
                        <a:spcAft>
                          <a:spcPts val="0"/>
                        </a:spcAft>
                      </a:pPr>
                      <a:r>
                        <a:rPr lang="en-US" sz="2400" dirty="0">
                          <a:effectLst/>
                          <a:latin typeface="+mj-lt"/>
                          <a:ea typeface="Calibri" panose="020F0502020204030204" pitchFamily="34" charset="0"/>
                          <a:cs typeface="Times New Roman" panose="02020603050405020304" pitchFamily="18" charset="0"/>
                        </a:rPr>
                        <a:t>33 (50)</a:t>
                      </a:r>
                    </a:p>
                  </a:txBody>
                  <a:tcPr marL="68580" marR="68580" marT="0" marB="0"/>
                </a:tc>
                <a:extLst>
                  <a:ext uri="{0D108BD9-81ED-4DB2-BD59-A6C34878D82A}">
                    <a16:rowId xmlns:a16="http://schemas.microsoft.com/office/drawing/2014/main" val="754799788"/>
                  </a:ext>
                </a:extLst>
              </a:tr>
              <a:tr h="0">
                <a:tc>
                  <a:txBody>
                    <a:bodyPr/>
                    <a:lstStyle/>
                    <a:p>
                      <a:pPr marL="0" marR="0" algn="l">
                        <a:spcBef>
                          <a:spcPts val="0"/>
                        </a:spcBef>
                        <a:spcAft>
                          <a:spcPts val="0"/>
                        </a:spcAft>
                      </a:pPr>
                      <a:r>
                        <a:rPr lang="en-US" sz="2400" b="1" dirty="0">
                          <a:effectLst/>
                        </a:rPr>
                        <a:t>Safety net status</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dirty="0">
                          <a:effectLst/>
                          <a:latin typeface="+mj-lt"/>
                          <a:ea typeface="Calibri" panose="020F0502020204030204" pitchFamily="34" charset="0"/>
                          <a:cs typeface="Times New Roman" panose="02020603050405020304" pitchFamily="18" charset="0"/>
                        </a:rPr>
                        <a:t>7 (19)</a:t>
                      </a:r>
                    </a:p>
                  </a:txBody>
                  <a:tcPr marL="68580" marR="68580" marT="0" marB="0"/>
                </a:tc>
                <a:tc>
                  <a:txBody>
                    <a:bodyPr/>
                    <a:lstStyle/>
                    <a:p>
                      <a:pPr marL="0" marR="0" algn="l">
                        <a:spcBef>
                          <a:spcPts val="0"/>
                        </a:spcBef>
                        <a:spcAft>
                          <a:spcPts val="0"/>
                        </a:spcAft>
                      </a:pPr>
                      <a:r>
                        <a:rPr lang="en-US" sz="2400" dirty="0">
                          <a:effectLst/>
                          <a:latin typeface="+mj-lt"/>
                          <a:ea typeface="Calibri" panose="020F0502020204030204" pitchFamily="34" charset="0"/>
                          <a:cs typeface="Times New Roman" panose="02020603050405020304" pitchFamily="18" charset="0"/>
                        </a:rPr>
                        <a:t>12 (40)</a:t>
                      </a:r>
                    </a:p>
                  </a:txBody>
                  <a:tcPr marL="68580" marR="68580" marT="0" marB="0"/>
                </a:tc>
                <a:tc>
                  <a:txBody>
                    <a:bodyPr/>
                    <a:lstStyle/>
                    <a:p>
                      <a:pPr marL="0" marR="0" algn="l">
                        <a:spcBef>
                          <a:spcPts val="0"/>
                        </a:spcBef>
                        <a:spcAft>
                          <a:spcPts val="0"/>
                        </a:spcAft>
                      </a:pPr>
                      <a:r>
                        <a:rPr lang="en-US" sz="2400" dirty="0">
                          <a:effectLst/>
                          <a:latin typeface="+mj-lt"/>
                          <a:ea typeface="Calibri" panose="020F0502020204030204" pitchFamily="34" charset="0"/>
                          <a:cs typeface="Times New Roman" panose="02020603050405020304" pitchFamily="18" charset="0"/>
                        </a:rPr>
                        <a:t>19 29)</a:t>
                      </a:r>
                    </a:p>
                  </a:txBody>
                  <a:tcPr marL="68580" marR="68580" marT="0" marB="0"/>
                </a:tc>
                <a:extLst>
                  <a:ext uri="{0D108BD9-81ED-4DB2-BD59-A6C34878D82A}">
                    <a16:rowId xmlns:a16="http://schemas.microsoft.com/office/drawing/2014/main" val="3166384988"/>
                  </a:ext>
                </a:extLst>
              </a:tr>
              <a:tr h="328550">
                <a:tc>
                  <a:txBody>
                    <a:bodyPr/>
                    <a:lstStyle/>
                    <a:p>
                      <a:pPr marL="0" marR="0" algn="l">
                        <a:spcBef>
                          <a:spcPts val="0"/>
                        </a:spcBef>
                        <a:spcAft>
                          <a:spcPts val="0"/>
                        </a:spcAft>
                      </a:pPr>
                      <a:r>
                        <a:rPr lang="en-US" sz="2400">
                          <a:effectLst/>
                        </a:rPr>
                        <a:t>Hospital bed count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endParaRPr lang="en-US" sz="2400" dirty="0">
                        <a:effectLst/>
                        <a:latin typeface="+mj-lt"/>
                        <a:cs typeface="Times New Roman" panose="02020603050405020304" pitchFamily="18" charset="0"/>
                      </a:endParaRPr>
                    </a:p>
                  </a:txBody>
                  <a:tcPr marL="68580" marR="68580" marT="0" marB="0"/>
                </a:tc>
                <a:tc>
                  <a:txBody>
                    <a:bodyPr/>
                    <a:lstStyle/>
                    <a:p>
                      <a:pPr algn="l"/>
                      <a:endParaRPr lang="en-US" sz="2400" dirty="0">
                        <a:effectLst/>
                        <a:latin typeface="+mj-lt"/>
                        <a:cs typeface="Times New Roman" panose="02020603050405020304" pitchFamily="18" charset="0"/>
                      </a:endParaRPr>
                    </a:p>
                  </a:txBody>
                  <a:tcPr marL="68580" marR="68580" marT="0" marB="0"/>
                </a:tc>
                <a:tc>
                  <a:txBody>
                    <a:bodyPr/>
                    <a:lstStyle/>
                    <a:p>
                      <a:pPr algn="l"/>
                      <a:endParaRPr lang="en-US" sz="2400" dirty="0">
                        <a:effectLst/>
                        <a:latin typeface="+mj-lt"/>
                        <a:cs typeface="Times New Roman" panose="02020603050405020304" pitchFamily="18" charset="0"/>
                      </a:endParaRPr>
                    </a:p>
                  </a:txBody>
                  <a:tcPr marL="68580" marR="68580" marT="0" marB="0"/>
                </a:tc>
                <a:extLst>
                  <a:ext uri="{0D108BD9-81ED-4DB2-BD59-A6C34878D82A}">
                    <a16:rowId xmlns:a16="http://schemas.microsoft.com/office/drawing/2014/main" val="1589158851"/>
                  </a:ext>
                </a:extLst>
              </a:tr>
              <a:tr h="328550">
                <a:tc>
                  <a:txBody>
                    <a:bodyPr/>
                    <a:lstStyle/>
                    <a:p>
                      <a:pPr marL="0" marR="0" algn="l">
                        <a:spcBef>
                          <a:spcPts val="0"/>
                        </a:spcBef>
                        <a:spcAft>
                          <a:spcPts val="0"/>
                        </a:spcAft>
                      </a:pPr>
                      <a:r>
                        <a:rPr lang="en-US" sz="2400">
                          <a:effectLst/>
                        </a:rPr>
                        <a:t>    0-200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dirty="0">
                          <a:effectLst/>
                          <a:latin typeface="+mj-lt"/>
                          <a:ea typeface="Calibri" panose="020F0502020204030204" pitchFamily="34" charset="0"/>
                          <a:cs typeface="Times New Roman" panose="02020603050405020304" pitchFamily="18" charset="0"/>
                        </a:rPr>
                        <a:t>4 (11)</a:t>
                      </a:r>
                    </a:p>
                  </a:txBody>
                  <a:tcPr marL="68580" marR="68580" marT="0" marB="0"/>
                </a:tc>
                <a:tc>
                  <a:txBody>
                    <a:bodyPr/>
                    <a:lstStyle/>
                    <a:p>
                      <a:pPr marL="0" marR="0" algn="l">
                        <a:spcBef>
                          <a:spcPts val="0"/>
                        </a:spcBef>
                        <a:spcAft>
                          <a:spcPts val="0"/>
                        </a:spcAft>
                      </a:pPr>
                      <a:r>
                        <a:rPr lang="en-US" sz="2400" dirty="0">
                          <a:effectLst/>
                          <a:latin typeface="+mj-lt"/>
                          <a:ea typeface="Calibri" panose="020F0502020204030204" pitchFamily="34" charset="0"/>
                          <a:cs typeface="Times New Roman" panose="02020603050405020304" pitchFamily="18" charset="0"/>
                        </a:rPr>
                        <a:t>3 (10)</a:t>
                      </a:r>
                    </a:p>
                  </a:txBody>
                  <a:tcPr marL="68580" marR="68580" marT="0" marB="0"/>
                </a:tc>
                <a:tc>
                  <a:txBody>
                    <a:bodyPr/>
                    <a:lstStyle/>
                    <a:p>
                      <a:pPr marL="0" marR="0" algn="l">
                        <a:spcBef>
                          <a:spcPts val="0"/>
                        </a:spcBef>
                        <a:spcAft>
                          <a:spcPts val="0"/>
                        </a:spcAft>
                      </a:pPr>
                      <a:r>
                        <a:rPr lang="en-US" sz="2400" dirty="0">
                          <a:effectLst/>
                          <a:latin typeface="+mj-lt"/>
                          <a:ea typeface="Calibri" panose="020F0502020204030204" pitchFamily="34" charset="0"/>
                          <a:cs typeface="Times New Roman" panose="02020603050405020304" pitchFamily="18" charset="0"/>
                        </a:rPr>
                        <a:t>7 (11)</a:t>
                      </a:r>
                    </a:p>
                  </a:txBody>
                  <a:tcPr marL="68580" marR="68580" marT="0" marB="0"/>
                </a:tc>
                <a:extLst>
                  <a:ext uri="{0D108BD9-81ED-4DB2-BD59-A6C34878D82A}">
                    <a16:rowId xmlns:a16="http://schemas.microsoft.com/office/drawing/2014/main" val="2028342211"/>
                  </a:ext>
                </a:extLst>
              </a:tr>
              <a:tr h="328550">
                <a:tc>
                  <a:txBody>
                    <a:bodyPr/>
                    <a:lstStyle/>
                    <a:p>
                      <a:pPr marL="0" marR="0" algn="l">
                        <a:spcBef>
                          <a:spcPts val="0"/>
                        </a:spcBef>
                        <a:spcAft>
                          <a:spcPts val="0"/>
                        </a:spcAft>
                      </a:pPr>
                      <a:r>
                        <a:rPr lang="en-US" sz="2400">
                          <a:effectLst/>
                        </a:rPr>
                        <a:t>    201-700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dirty="0">
                          <a:effectLst/>
                          <a:latin typeface="+mj-lt"/>
                          <a:ea typeface="Calibri" panose="020F0502020204030204" pitchFamily="34" charset="0"/>
                          <a:cs typeface="Times New Roman" panose="02020603050405020304" pitchFamily="18" charset="0"/>
                        </a:rPr>
                        <a:t>32 (89)</a:t>
                      </a:r>
                    </a:p>
                  </a:txBody>
                  <a:tcPr marL="68580" marR="68580" marT="0" marB="0"/>
                </a:tc>
                <a:tc>
                  <a:txBody>
                    <a:bodyPr/>
                    <a:lstStyle/>
                    <a:p>
                      <a:pPr marL="0" marR="0" algn="l">
                        <a:spcBef>
                          <a:spcPts val="0"/>
                        </a:spcBef>
                        <a:spcAft>
                          <a:spcPts val="0"/>
                        </a:spcAft>
                      </a:pPr>
                      <a:r>
                        <a:rPr lang="en-US" sz="2400" dirty="0">
                          <a:effectLst/>
                          <a:latin typeface="+mj-lt"/>
                          <a:ea typeface="Calibri" panose="020F0502020204030204" pitchFamily="34" charset="0"/>
                          <a:cs typeface="Times New Roman" panose="02020603050405020304" pitchFamily="18" charset="0"/>
                        </a:rPr>
                        <a:t>15 (50)</a:t>
                      </a:r>
                    </a:p>
                  </a:txBody>
                  <a:tcPr marL="68580" marR="68580" marT="0" marB="0"/>
                </a:tc>
                <a:tc>
                  <a:txBody>
                    <a:bodyPr/>
                    <a:lstStyle/>
                    <a:p>
                      <a:pPr marL="0" marR="0" algn="l">
                        <a:spcBef>
                          <a:spcPts val="0"/>
                        </a:spcBef>
                        <a:spcAft>
                          <a:spcPts val="0"/>
                        </a:spcAft>
                      </a:pPr>
                      <a:r>
                        <a:rPr lang="en-US" sz="2400" dirty="0">
                          <a:effectLst/>
                          <a:latin typeface="+mj-lt"/>
                          <a:ea typeface="Calibri" panose="020F0502020204030204" pitchFamily="34" charset="0"/>
                          <a:cs typeface="Times New Roman" panose="02020603050405020304" pitchFamily="18" charset="0"/>
                        </a:rPr>
                        <a:t>47 (71)</a:t>
                      </a:r>
                    </a:p>
                  </a:txBody>
                  <a:tcPr marL="68580" marR="68580" marT="0" marB="0"/>
                </a:tc>
                <a:extLst>
                  <a:ext uri="{0D108BD9-81ED-4DB2-BD59-A6C34878D82A}">
                    <a16:rowId xmlns:a16="http://schemas.microsoft.com/office/drawing/2014/main" val="4193402168"/>
                  </a:ext>
                </a:extLst>
              </a:tr>
              <a:tr h="328550">
                <a:tc>
                  <a:txBody>
                    <a:bodyPr/>
                    <a:lstStyle/>
                    <a:p>
                      <a:pPr marL="0" marR="0" algn="l">
                        <a:spcBef>
                          <a:spcPts val="0"/>
                        </a:spcBef>
                        <a:spcAft>
                          <a:spcPts val="0"/>
                        </a:spcAft>
                      </a:pPr>
                      <a:r>
                        <a:rPr lang="en-US" sz="2400">
                          <a:effectLst/>
                        </a:rPr>
                        <a:t>    701-1000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dirty="0">
                          <a:effectLst/>
                          <a:latin typeface="+mj-lt"/>
                          <a:ea typeface="Calibri" panose="020F0502020204030204" pitchFamily="34" charset="0"/>
                          <a:cs typeface="Times New Roman" panose="02020603050405020304" pitchFamily="18" charset="0"/>
                        </a:rPr>
                        <a:t>0</a:t>
                      </a:r>
                    </a:p>
                  </a:txBody>
                  <a:tcPr marL="68580" marR="68580" marT="0" marB="0"/>
                </a:tc>
                <a:tc>
                  <a:txBody>
                    <a:bodyPr/>
                    <a:lstStyle/>
                    <a:p>
                      <a:pPr marL="0" marR="0" algn="l">
                        <a:spcBef>
                          <a:spcPts val="0"/>
                        </a:spcBef>
                        <a:spcAft>
                          <a:spcPts val="0"/>
                        </a:spcAft>
                      </a:pPr>
                      <a:r>
                        <a:rPr lang="en-US" sz="2400" dirty="0">
                          <a:effectLst/>
                          <a:latin typeface="+mj-lt"/>
                          <a:ea typeface="Calibri" panose="020F0502020204030204" pitchFamily="34" charset="0"/>
                          <a:cs typeface="Times New Roman" panose="02020603050405020304" pitchFamily="18" charset="0"/>
                        </a:rPr>
                        <a:t>2 (7)</a:t>
                      </a:r>
                    </a:p>
                  </a:txBody>
                  <a:tcPr marL="68580" marR="68580" marT="0" marB="0"/>
                </a:tc>
                <a:tc>
                  <a:txBody>
                    <a:bodyPr/>
                    <a:lstStyle/>
                    <a:p>
                      <a:pPr marL="0" marR="0" algn="l">
                        <a:spcBef>
                          <a:spcPts val="0"/>
                        </a:spcBef>
                        <a:spcAft>
                          <a:spcPts val="0"/>
                        </a:spcAft>
                      </a:pPr>
                      <a:r>
                        <a:rPr lang="en-US" sz="2400" dirty="0">
                          <a:effectLst/>
                          <a:latin typeface="+mj-lt"/>
                          <a:ea typeface="Calibri" panose="020F0502020204030204" pitchFamily="34" charset="0"/>
                          <a:cs typeface="Times New Roman" panose="02020603050405020304" pitchFamily="18" charset="0"/>
                        </a:rPr>
                        <a:t>2 (3)</a:t>
                      </a:r>
                    </a:p>
                  </a:txBody>
                  <a:tcPr marL="68580" marR="68580" marT="0" marB="0"/>
                </a:tc>
                <a:extLst>
                  <a:ext uri="{0D108BD9-81ED-4DB2-BD59-A6C34878D82A}">
                    <a16:rowId xmlns:a16="http://schemas.microsoft.com/office/drawing/2014/main" val="2701642224"/>
                  </a:ext>
                </a:extLst>
              </a:tr>
              <a:tr h="197252">
                <a:tc>
                  <a:txBody>
                    <a:bodyPr/>
                    <a:lstStyle/>
                    <a:p>
                      <a:pPr marL="0" marR="0" algn="l">
                        <a:spcBef>
                          <a:spcPts val="0"/>
                        </a:spcBef>
                        <a:spcAft>
                          <a:spcPts val="0"/>
                        </a:spcAft>
                      </a:pPr>
                      <a:r>
                        <a:rPr lang="en-US" sz="2400">
                          <a:effectLst/>
                        </a:rPr>
                        <a:t>    1001+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400" dirty="0">
                          <a:effectLst/>
                          <a:latin typeface="+mj-lt"/>
                          <a:ea typeface="Calibri" panose="020F0502020204030204" pitchFamily="34" charset="0"/>
                          <a:cs typeface="Times New Roman" panose="02020603050405020304" pitchFamily="18" charset="0"/>
                        </a:rPr>
                        <a:t>0</a:t>
                      </a:r>
                    </a:p>
                  </a:txBody>
                  <a:tcPr marL="68580" marR="68580" marT="0" marB="0"/>
                </a:tc>
                <a:tc>
                  <a:txBody>
                    <a:bodyPr/>
                    <a:lstStyle/>
                    <a:p>
                      <a:pPr marL="0" marR="0" algn="l">
                        <a:spcBef>
                          <a:spcPts val="0"/>
                        </a:spcBef>
                        <a:spcAft>
                          <a:spcPts val="0"/>
                        </a:spcAft>
                      </a:pPr>
                      <a:r>
                        <a:rPr lang="en-US" sz="2400" dirty="0">
                          <a:effectLst/>
                          <a:latin typeface="+mj-lt"/>
                          <a:ea typeface="Calibri" panose="020F0502020204030204" pitchFamily="34" charset="0"/>
                          <a:cs typeface="Times New Roman" panose="02020603050405020304" pitchFamily="18" charset="0"/>
                        </a:rPr>
                        <a:t>10 (33)</a:t>
                      </a:r>
                    </a:p>
                  </a:txBody>
                  <a:tcPr marL="68580" marR="68580" marT="0" marB="0"/>
                </a:tc>
                <a:tc>
                  <a:txBody>
                    <a:bodyPr/>
                    <a:lstStyle/>
                    <a:p>
                      <a:pPr marL="0" marR="0" algn="l">
                        <a:spcBef>
                          <a:spcPts val="0"/>
                        </a:spcBef>
                        <a:spcAft>
                          <a:spcPts val="0"/>
                        </a:spcAft>
                      </a:pPr>
                      <a:r>
                        <a:rPr lang="en-US" sz="2400" dirty="0">
                          <a:effectLst/>
                          <a:latin typeface="+mj-lt"/>
                          <a:ea typeface="Calibri" panose="020F0502020204030204" pitchFamily="34" charset="0"/>
                          <a:cs typeface="Times New Roman" panose="02020603050405020304" pitchFamily="18" charset="0"/>
                        </a:rPr>
                        <a:t>10 (15)</a:t>
                      </a:r>
                    </a:p>
                  </a:txBody>
                  <a:tcPr marL="68580" marR="68580" marT="0" marB="0"/>
                </a:tc>
                <a:extLst>
                  <a:ext uri="{0D108BD9-81ED-4DB2-BD59-A6C34878D82A}">
                    <a16:rowId xmlns:a16="http://schemas.microsoft.com/office/drawing/2014/main" val="1772583261"/>
                  </a:ext>
                </a:extLst>
              </a:tr>
            </a:tbl>
          </a:graphicData>
        </a:graphic>
      </p:graphicFrame>
      <p:sp>
        <p:nvSpPr>
          <p:cNvPr id="9" name="New York City: 13 hospitals total…">
            <a:extLst>
              <a:ext uri="{FF2B5EF4-FFF2-40B4-BE49-F238E27FC236}">
                <a16:creationId xmlns:a16="http://schemas.microsoft.com/office/drawing/2014/main" id="{7D91384F-DA9F-088C-6B0C-BCAE4D91AFDD}"/>
              </a:ext>
            </a:extLst>
          </p:cNvPr>
          <p:cNvSpPr txBox="1">
            <a:spLocks noGrp="1"/>
          </p:cNvSpPr>
          <p:nvPr>
            <p:ph type="body" sz="quarter" idx="1"/>
          </p:nvPr>
        </p:nvSpPr>
        <p:spPr>
          <a:xfrm>
            <a:off x="10826921" y="9177103"/>
            <a:ext cx="10055998" cy="4538897"/>
          </a:xfrm>
          <a:prstGeom prst="rect">
            <a:avLst/>
          </a:prstGeom>
        </p:spPr>
        <p:txBody>
          <a:bodyPr/>
          <a:lstStyle/>
          <a:p>
            <a:r>
              <a:rPr lang="en-US" dirty="0"/>
              <a:t>Los Angeles</a:t>
            </a:r>
            <a:r>
              <a:rPr dirty="0"/>
              <a:t>: </a:t>
            </a:r>
            <a:r>
              <a:rPr lang="en-US" dirty="0"/>
              <a:t>14</a:t>
            </a:r>
            <a:r>
              <a:rPr dirty="0"/>
              <a:t> hospitals total</a:t>
            </a:r>
          </a:p>
          <a:p>
            <a:r>
              <a:rPr lang="en-US" dirty="0"/>
              <a:t>Miami: 6 </a:t>
            </a:r>
            <a:r>
              <a:rPr dirty="0"/>
              <a:t>hospitals total</a:t>
            </a:r>
          </a:p>
        </p:txBody>
      </p:sp>
      <p:graphicFrame>
        <p:nvGraphicFramePr>
          <p:cNvPr id="4" name="Table 4">
            <a:extLst>
              <a:ext uri="{FF2B5EF4-FFF2-40B4-BE49-F238E27FC236}">
                <a16:creationId xmlns:a16="http://schemas.microsoft.com/office/drawing/2014/main" id="{A9D53CB1-9D40-2B2E-DECA-07C635441412}"/>
              </a:ext>
            </a:extLst>
          </p:cNvPr>
          <p:cNvGraphicFramePr>
            <a:graphicFrameLocks noGrp="1"/>
          </p:cNvGraphicFramePr>
          <p:nvPr>
            <p:extLst>
              <p:ext uri="{D42A27DB-BD31-4B8C-83A1-F6EECF244321}">
                <p14:modId xmlns:p14="http://schemas.microsoft.com/office/powerpoint/2010/main" val="1331329209"/>
              </p:ext>
            </p:extLst>
          </p:nvPr>
        </p:nvGraphicFramePr>
        <p:xfrm>
          <a:off x="930877" y="785344"/>
          <a:ext cx="8860394" cy="11437527"/>
        </p:xfrm>
        <a:graphic>
          <a:graphicData uri="http://schemas.openxmlformats.org/drawingml/2006/table">
            <a:tbl>
              <a:tblPr firstRow="1" bandRow="1">
                <a:tableStyleId>{5940675A-B579-460E-94D1-54222C63F5DA}</a:tableStyleId>
              </a:tblPr>
              <a:tblGrid>
                <a:gridCol w="6259772">
                  <a:extLst>
                    <a:ext uri="{9D8B030D-6E8A-4147-A177-3AD203B41FA5}">
                      <a16:colId xmlns:a16="http://schemas.microsoft.com/office/drawing/2014/main" val="2724409790"/>
                    </a:ext>
                  </a:extLst>
                </a:gridCol>
                <a:gridCol w="2600622">
                  <a:extLst>
                    <a:ext uri="{9D8B030D-6E8A-4147-A177-3AD203B41FA5}">
                      <a16:colId xmlns:a16="http://schemas.microsoft.com/office/drawing/2014/main" val="2663720863"/>
                    </a:ext>
                  </a:extLst>
                </a:gridCol>
              </a:tblGrid>
              <a:tr h="0">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en-US" sz="2400" b="1" dirty="0">
                          <a:effectLst/>
                        </a:rPr>
                        <a:t>Participant characteristics (n = 66)</a:t>
                      </a:r>
                      <a:endParaRPr lang="en-US" sz="2400" b="1" dirty="0">
                        <a:effectLst/>
                        <a:latin typeface="Times New Roman" panose="02020603050405020304" pitchFamily="18" charset="0"/>
                        <a:ea typeface="Calibri" panose="020F0502020204030204" pitchFamily="34" charset="0"/>
                      </a:endParaRPr>
                    </a:p>
                  </a:txBody>
                  <a:tcPr/>
                </a:tc>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en-US" sz="2400" b="1" dirty="0">
                          <a:effectLst/>
                        </a:rPr>
                        <a:t>n (%)</a:t>
                      </a:r>
                      <a:endParaRPr lang="en-US" sz="2400" b="1" dirty="0">
                        <a:effectLst/>
                        <a:latin typeface="Times New Roman" panose="02020603050405020304" pitchFamily="18" charset="0"/>
                        <a:ea typeface="Calibri" panose="020F0502020204030204" pitchFamily="34" charset="0"/>
                      </a:endParaRPr>
                    </a:p>
                  </a:txBody>
                  <a:tcPr/>
                </a:tc>
                <a:extLst>
                  <a:ext uri="{0D108BD9-81ED-4DB2-BD59-A6C34878D82A}">
                    <a16:rowId xmlns:a16="http://schemas.microsoft.com/office/drawing/2014/main" val="1676702888"/>
                  </a:ext>
                </a:extLst>
              </a:tr>
              <a:tr h="370840">
                <a:tc>
                  <a:txBody>
                    <a:bodyPr/>
                    <a:lstStyle/>
                    <a:p>
                      <a:pPr algn="l"/>
                      <a:r>
                        <a:rPr lang="en-US" b="1" dirty="0"/>
                        <a:t>Age </a:t>
                      </a:r>
                    </a:p>
                  </a:txBody>
                  <a:tcPr/>
                </a:tc>
                <a:tc>
                  <a:txBody>
                    <a:bodyPr/>
                    <a:lstStyle/>
                    <a:p>
                      <a:pPr algn="l"/>
                      <a:endParaRPr lang="en-US" dirty="0"/>
                    </a:p>
                  </a:txBody>
                  <a:tcPr/>
                </a:tc>
                <a:extLst>
                  <a:ext uri="{0D108BD9-81ED-4DB2-BD59-A6C34878D82A}">
                    <a16:rowId xmlns:a16="http://schemas.microsoft.com/office/drawing/2014/main" val="234135332"/>
                  </a:ext>
                </a:extLst>
              </a:tr>
              <a:tr h="370840">
                <a:tc>
                  <a:txBody>
                    <a:bodyPr/>
                    <a:lstStyle/>
                    <a:p>
                      <a:pPr algn="l"/>
                      <a:r>
                        <a:rPr lang="en-US" b="1" dirty="0"/>
                        <a:t>   </a:t>
                      </a:r>
                      <a:r>
                        <a:rPr lang="en-US" b="0" dirty="0"/>
                        <a:t>20-29</a:t>
                      </a:r>
                      <a:endParaRPr lang="en-US" b="1" dirty="0"/>
                    </a:p>
                  </a:txBody>
                  <a:tcPr/>
                </a:tc>
                <a:tc>
                  <a:txBody>
                    <a:bodyPr/>
                    <a:lstStyle/>
                    <a:p>
                      <a:pPr algn="l"/>
                      <a:r>
                        <a:rPr lang="en-US" dirty="0"/>
                        <a:t>2 (3)</a:t>
                      </a:r>
                    </a:p>
                  </a:txBody>
                  <a:tcPr/>
                </a:tc>
                <a:extLst>
                  <a:ext uri="{0D108BD9-81ED-4DB2-BD59-A6C34878D82A}">
                    <a16:rowId xmlns:a16="http://schemas.microsoft.com/office/drawing/2014/main" val="3979071270"/>
                  </a:ext>
                </a:extLst>
              </a:tr>
              <a:tr h="370840">
                <a:tc>
                  <a:txBody>
                    <a:bodyPr/>
                    <a:lstStyle/>
                    <a:p>
                      <a:pPr algn="l"/>
                      <a:r>
                        <a:rPr lang="en-US" dirty="0"/>
                        <a:t>   30-39</a:t>
                      </a:r>
                    </a:p>
                  </a:txBody>
                  <a:tcPr/>
                </a:tc>
                <a:tc>
                  <a:txBody>
                    <a:bodyPr/>
                    <a:lstStyle/>
                    <a:p>
                      <a:pPr algn="l"/>
                      <a:r>
                        <a:rPr lang="en-US" dirty="0"/>
                        <a:t>35 (53)</a:t>
                      </a:r>
                    </a:p>
                  </a:txBody>
                  <a:tcPr/>
                </a:tc>
                <a:extLst>
                  <a:ext uri="{0D108BD9-81ED-4DB2-BD59-A6C34878D82A}">
                    <a16:rowId xmlns:a16="http://schemas.microsoft.com/office/drawing/2014/main" val="2191899571"/>
                  </a:ext>
                </a:extLst>
              </a:tr>
              <a:tr h="370840">
                <a:tc>
                  <a:txBody>
                    <a:bodyPr/>
                    <a:lstStyle/>
                    <a:p>
                      <a:pPr algn="l"/>
                      <a:r>
                        <a:rPr lang="en-US" dirty="0"/>
                        <a:t>   40-49</a:t>
                      </a:r>
                    </a:p>
                  </a:txBody>
                  <a:tcPr/>
                </a:tc>
                <a:tc>
                  <a:txBody>
                    <a:bodyPr/>
                    <a:lstStyle/>
                    <a:p>
                      <a:pPr algn="l"/>
                      <a:r>
                        <a:rPr lang="en-US" dirty="0"/>
                        <a:t>15 (23)</a:t>
                      </a:r>
                    </a:p>
                  </a:txBody>
                  <a:tcPr/>
                </a:tc>
                <a:extLst>
                  <a:ext uri="{0D108BD9-81ED-4DB2-BD59-A6C34878D82A}">
                    <a16:rowId xmlns:a16="http://schemas.microsoft.com/office/drawing/2014/main" val="1420451282"/>
                  </a:ext>
                </a:extLst>
              </a:tr>
              <a:tr h="370840">
                <a:tc>
                  <a:txBody>
                    <a:bodyPr/>
                    <a:lstStyle/>
                    <a:p>
                      <a:pPr algn="l"/>
                      <a:r>
                        <a:rPr lang="en-US" dirty="0"/>
                        <a:t>   50-64</a:t>
                      </a:r>
                    </a:p>
                  </a:txBody>
                  <a:tcPr/>
                </a:tc>
                <a:tc>
                  <a:txBody>
                    <a:bodyPr/>
                    <a:lstStyle/>
                    <a:p>
                      <a:pPr algn="l"/>
                      <a:r>
                        <a:rPr lang="en-US" dirty="0"/>
                        <a:t>11 (17)</a:t>
                      </a:r>
                    </a:p>
                  </a:txBody>
                  <a:tcPr/>
                </a:tc>
                <a:extLst>
                  <a:ext uri="{0D108BD9-81ED-4DB2-BD59-A6C34878D82A}">
                    <a16:rowId xmlns:a16="http://schemas.microsoft.com/office/drawing/2014/main" val="3030067835"/>
                  </a:ext>
                </a:extLst>
              </a:tr>
              <a:tr h="370840">
                <a:tc>
                  <a:txBody>
                    <a:bodyPr/>
                    <a:lstStyle/>
                    <a:p>
                      <a:pPr algn="l"/>
                      <a:r>
                        <a:rPr lang="en-US" dirty="0"/>
                        <a:t>   65+</a:t>
                      </a:r>
                    </a:p>
                  </a:txBody>
                  <a:tcPr/>
                </a:tc>
                <a:tc>
                  <a:txBody>
                    <a:bodyPr/>
                    <a:lstStyle/>
                    <a:p>
                      <a:pPr algn="l"/>
                      <a:r>
                        <a:rPr lang="en-US" dirty="0"/>
                        <a:t>2 (3)</a:t>
                      </a:r>
                    </a:p>
                  </a:txBody>
                  <a:tcPr/>
                </a:tc>
                <a:extLst>
                  <a:ext uri="{0D108BD9-81ED-4DB2-BD59-A6C34878D82A}">
                    <a16:rowId xmlns:a16="http://schemas.microsoft.com/office/drawing/2014/main" val="1669697716"/>
                  </a:ext>
                </a:extLst>
              </a:tr>
              <a:tr h="370840">
                <a:tc>
                  <a:txBody>
                    <a:bodyPr/>
                    <a:lstStyle/>
                    <a:p>
                      <a:pPr algn="l"/>
                      <a:r>
                        <a:rPr lang="en-US" dirty="0"/>
                        <a:t>   Not reported</a:t>
                      </a:r>
                    </a:p>
                  </a:txBody>
                  <a:tcPr/>
                </a:tc>
                <a:tc>
                  <a:txBody>
                    <a:bodyPr/>
                    <a:lstStyle/>
                    <a:p>
                      <a:pPr algn="l"/>
                      <a:r>
                        <a:rPr lang="en-US" dirty="0"/>
                        <a:t>1 (2)</a:t>
                      </a:r>
                    </a:p>
                  </a:txBody>
                  <a:tcPr/>
                </a:tc>
                <a:extLst>
                  <a:ext uri="{0D108BD9-81ED-4DB2-BD59-A6C34878D82A}">
                    <a16:rowId xmlns:a16="http://schemas.microsoft.com/office/drawing/2014/main" val="4204648278"/>
                  </a:ext>
                </a:extLst>
              </a:tr>
              <a:tr h="370840">
                <a:tc>
                  <a:txBody>
                    <a:bodyPr/>
                    <a:lstStyle/>
                    <a:p>
                      <a:pPr algn="l"/>
                      <a:r>
                        <a:rPr lang="en-US" b="1" dirty="0"/>
                        <a:t>Gender</a:t>
                      </a:r>
                    </a:p>
                  </a:txBody>
                  <a:tcPr/>
                </a:tc>
                <a:tc>
                  <a:txBody>
                    <a:bodyPr/>
                    <a:lstStyle/>
                    <a:p>
                      <a:pPr algn="l"/>
                      <a:endParaRPr lang="en-US" dirty="0"/>
                    </a:p>
                  </a:txBody>
                  <a:tcPr/>
                </a:tc>
                <a:extLst>
                  <a:ext uri="{0D108BD9-81ED-4DB2-BD59-A6C34878D82A}">
                    <a16:rowId xmlns:a16="http://schemas.microsoft.com/office/drawing/2014/main" val="141012861"/>
                  </a:ext>
                </a:extLst>
              </a:tr>
              <a:tr h="370840">
                <a:tc>
                  <a:txBody>
                    <a:bodyPr/>
                    <a:lstStyle/>
                    <a:p>
                      <a:pPr algn="l"/>
                      <a:r>
                        <a:rPr lang="en-US" dirty="0"/>
                        <a:t>   Female</a:t>
                      </a:r>
                    </a:p>
                  </a:txBody>
                  <a:tcPr/>
                </a:tc>
                <a:tc>
                  <a:txBody>
                    <a:bodyPr/>
                    <a:lstStyle/>
                    <a:p>
                      <a:pPr algn="l"/>
                      <a:r>
                        <a:rPr lang="en-US" dirty="0"/>
                        <a:t>34 (52)</a:t>
                      </a:r>
                    </a:p>
                  </a:txBody>
                  <a:tcPr/>
                </a:tc>
                <a:extLst>
                  <a:ext uri="{0D108BD9-81ED-4DB2-BD59-A6C34878D82A}">
                    <a16:rowId xmlns:a16="http://schemas.microsoft.com/office/drawing/2014/main" val="3489417508"/>
                  </a:ext>
                </a:extLst>
              </a:tr>
              <a:tr h="370840">
                <a:tc>
                  <a:txBody>
                    <a:bodyPr/>
                    <a:lstStyle/>
                    <a:p>
                      <a:pPr algn="l"/>
                      <a:r>
                        <a:rPr lang="en-US" dirty="0"/>
                        <a:t>   Male</a:t>
                      </a:r>
                    </a:p>
                  </a:txBody>
                  <a:tcPr/>
                </a:tc>
                <a:tc>
                  <a:txBody>
                    <a:bodyPr/>
                    <a:lstStyle/>
                    <a:p>
                      <a:pPr algn="l"/>
                      <a:r>
                        <a:rPr lang="en-US" dirty="0"/>
                        <a:t>23 (48) </a:t>
                      </a:r>
                    </a:p>
                  </a:txBody>
                  <a:tcPr/>
                </a:tc>
                <a:extLst>
                  <a:ext uri="{0D108BD9-81ED-4DB2-BD59-A6C34878D82A}">
                    <a16:rowId xmlns:a16="http://schemas.microsoft.com/office/drawing/2014/main" val="535940726"/>
                  </a:ext>
                </a:extLst>
              </a:tr>
              <a:tr h="370840">
                <a:tc>
                  <a:txBody>
                    <a:bodyPr/>
                    <a:lstStyle/>
                    <a:p>
                      <a:pPr algn="l"/>
                      <a:r>
                        <a:rPr lang="en-US" b="1" dirty="0"/>
                        <a:t>Race</a:t>
                      </a:r>
                    </a:p>
                  </a:txBody>
                  <a:tcPr/>
                </a:tc>
                <a:tc>
                  <a:txBody>
                    <a:bodyPr/>
                    <a:lstStyle/>
                    <a:p>
                      <a:pPr algn="l"/>
                      <a:endParaRPr lang="en-US" dirty="0"/>
                    </a:p>
                  </a:txBody>
                  <a:tcPr/>
                </a:tc>
                <a:extLst>
                  <a:ext uri="{0D108BD9-81ED-4DB2-BD59-A6C34878D82A}">
                    <a16:rowId xmlns:a16="http://schemas.microsoft.com/office/drawing/2014/main" val="2065615378"/>
                  </a:ext>
                </a:extLst>
              </a:tr>
              <a:tr h="464727">
                <a:tc>
                  <a:txBody>
                    <a:bodyPr/>
                    <a:lstStyle/>
                    <a:p>
                      <a:pPr algn="l"/>
                      <a:r>
                        <a:rPr lang="en-US" dirty="0"/>
                        <a:t>   White</a:t>
                      </a:r>
                    </a:p>
                  </a:txBody>
                  <a:tcPr/>
                </a:tc>
                <a:tc>
                  <a:txBody>
                    <a:bodyPr/>
                    <a:lstStyle/>
                    <a:p>
                      <a:pPr algn="l"/>
                      <a:r>
                        <a:rPr lang="en-US" dirty="0"/>
                        <a:t>40 (61)</a:t>
                      </a:r>
                    </a:p>
                  </a:txBody>
                  <a:tcPr/>
                </a:tc>
                <a:extLst>
                  <a:ext uri="{0D108BD9-81ED-4DB2-BD59-A6C34878D82A}">
                    <a16:rowId xmlns:a16="http://schemas.microsoft.com/office/drawing/2014/main" val="1009012306"/>
                  </a:ext>
                </a:extLst>
              </a:tr>
              <a:tr h="370840">
                <a:tc>
                  <a:txBody>
                    <a:bodyPr/>
                    <a:lstStyle/>
                    <a:p>
                      <a:pPr algn="l"/>
                      <a:r>
                        <a:rPr lang="en-US" dirty="0"/>
                        <a:t>   Black or African American</a:t>
                      </a:r>
                    </a:p>
                  </a:txBody>
                  <a:tcPr/>
                </a:tc>
                <a:tc>
                  <a:txBody>
                    <a:bodyPr/>
                    <a:lstStyle/>
                    <a:p>
                      <a:pPr algn="l"/>
                      <a:r>
                        <a:rPr lang="en-US" dirty="0"/>
                        <a:t>2 (3) </a:t>
                      </a:r>
                    </a:p>
                  </a:txBody>
                  <a:tcPr/>
                </a:tc>
                <a:extLst>
                  <a:ext uri="{0D108BD9-81ED-4DB2-BD59-A6C34878D82A}">
                    <a16:rowId xmlns:a16="http://schemas.microsoft.com/office/drawing/2014/main" val="1177585685"/>
                  </a:ext>
                </a:extLst>
              </a:tr>
              <a:tr h="370840">
                <a:tc>
                  <a:txBody>
                    <a:bodyPr/>
                    <a:lstStyle/>
                    <a:p>
                      <a:pPr algn="l"/>
                      <a:r>
                        <a:rPr lang="en-US" dirty="0"/>
                        <a:t>   Asian</a:t>
                      </a:r>
                    </a:p>
                  </a:txBody>
                  <a:tcPr/>
                </a:tc>
                <a:tc>
                  <a:txBody>
                    <a:bodyPr/>
                    <a:lstStyle/>
                    <a:p>
                      <a:pPr algn="l"/>
                      <a:r>
                        <a:rPr lang="en-US" dirty="0"/>
                        <a:t>20 (30) </a:t>
                      </a:r>
                    </a:p>
                  </a:txBody>
                  <a:tcPr/>
                </a:tc>
                <a:extLst>
                  <a:ext uri="{0D108BD9-81ED-4DB2-BD59-A6C34878D82A}">
                    <a16:rowId xmlns:a16="http://schemas.microsoft.com/office/drawing/2014/main" val="456359016"/>
                  </a:ext>
                </a:extLst>
              </a:tr>
              <a:tr h="370840">
                <a:tc>
                  <a:txBody>
                    <a:bodyPr/>
                    <a:lstStyle/>
                    <a:p>
                      <a:pPr algn="l"/>
                      <a:r>
                        <a:rPr lang="en-US" b="1" dirty="0"/>
                        <a:t>   </a:t>
                      </a:r>
                      <a:r>
                        <a:rPr lang="en-US" b="0" dirty="0"/>
                        <a:t>Biracial</a:t>
                      </a:r>
                      <a:endParaRPr lang="en-US" b="1" dirty="0"/>
                    </a:p>
                  </a:txBody>
                  <a:tcPr/>
                </a:tc>
                <a:tc>
                  <a:txBody>
                    <a:bodyPr/>
                    <a:lstStyle/>
                    <a:p>
                      <a:pPr algn="l"/>
                      <a:r>
                        <a:rPr lang="en-US" dirty="0"/>
                        <a:t>3 (5)</a:t>
                      </a:r>
                    </a:p>
                  </a:txBody>
                  <a:tcPr/>
                </a:tc>
                <a:extLst>
                  <a:ext uri="{0D108BD9-81ED-4DB2-BD59-A6C34878D82A}">
                    <a16:rowId xmlns:a16="http://schemas.microsoft.com/office/drawing/2014/main" val="628489845"/>
                  </a:ext>
                </a:extLst>
              </a:tr>
              <a:tr h="370840">
                <a:tc>
                  <a:txBody>
                    <a:bodyPr/>
                    <a:lstStyle/>
                    <a:p>
                      <a:pPr algn="l"/>
                      <a:r>
                        <a:rPr lang="en-US" b="1" dirty="0"/>
                        <a:t>Ethnicity</a:t>
                      </a:r>
                    </a:p>
                  </a:txBody>
                  <a:tcPr/>
                </a:tc>
                <a:tc>
                  <a:txBody>
                    <a:bodyPr/>
                    <a:lstStyle/>
                    <a:p>
                      <a:pPr algn="l"/>
                      <a:endParaRPr lang="en-US" dirty="0"/>
                    </a:p>
                  </a:txBody>
                  <a:tcPr/>
                </a:tc>
                <a:extLst>
                  <a:ext uri="{0D108BD9-81ED-4DB2-BD59-A6C34878D82A}">
                    <a16:rowId xmlns:a16="http://schemas.microsoft.com/office/drawing/2014/main" val="2356531119"/>
                  </a:ext>
                </a:extLst>
              </a:tr>
              <a:tr h="370840">
                <a:tc>
                  <a:txBody>
                    <a:bodyPr/>
                    <a:lstStyle/>
                    <a:p>
                      <a:pPr algn="l"/>
                      <a:r>
                        <a:rPr lang="en-US" dirty="0"/>
                        <a:t>   Non-Hispanic</a:t>
                      </a:r>
                    </a:p>
                  </a:txBody>
                  <a:tcPr/>
                </a:tc>
                <a:tc>
                  <a:txBody>
                    <a:bodyPr/>
                    <a:lstStyle/>
                    <a:p>
                      <a:pPr algn="l"/>
                      <a:r>
                        <a:rPr lang="en-US" dirty="0"/>
                        <a:t>55 (83)</a:t>
                      </a:r>
                    </a:p>
                  </a:txBody>
                  <a:tcPr/>
                </a:tc>
                <a:extLst>
                  <a:ext uri="{0D108BD9-81ED-4DB2-BD59-A6C34878D82A}">
                    <a16:rowId xmlns:a16="http://schemas.microsoft.com/office/drawing/2014/main" val="361916443"/>
                  </a:ext>
                </a:extLst>
              </a:tr>
              <a:tr h="370840">
                <a:tc>
                  <a:txBody>
                    <a:bodyPr/>
                    <a:lstStyle/>
                    <a:p>
                      <a:pPr algn="l"/>
                      <a:r>
                        <a:rPr lang="en-US" b="1" dirty="0"/>
                        <a:t>   </a:t>
                      </a:r>
                      <a:r>
                        <a:rPr lang="en-US" b="0" dirty="0"/>
                        <a:t>Hispanic</a:t>
                      </a:r>
                      <a:endParaRPr lang="en-US" b="1" dirty="0"/>
                    </a:p>
                  </a:txBody>
                  <a:tcPr/>
                </a:tc>
                <a:tc>
                  <a:txBody>
                    <a:bodyPr/>
                    <a:lstStyle/>
                    <a:p>
                      <a:pPr algn="l"/>
                      <a:r>
                        <a:rPr lang="en-US" dirty="0"/>
                        <a:t>11 (17)</a:t>
                      </a:r>
                    </a:p>
                  </a:txBody>
                  <a:tcPr/>
                </a:tc>
                <a:extLst>
                  <a:ext uri="{0D108BD9-81ED-4DB2-BD59-A6C34878D82A}">
                    <a16:rowId xmlns:a16="http://schemas.microsoft.com/office/drawing/2014/main" val="1361580122"/>
                  </a:ext>
                </a:extLst>
              </a:tr>
              <a:tr h="370840">
                <a:tc>
                  <a:txBody>
                    <a:bodyPr/>
                    <a:lstStyle/>
                    <a:p>
                      <a:pPr algn="l"/>
                      <a:r>
                        <a:rPr lang="en-US" b="1" dirty="0"/>
                        <a:t>Medical specialty</a:t>
                      </a:r>
                    </a:p>
                  </a:txBody>
                  <a:tcPr/>
                </a:tc>
                <a:tc>
                  <a:txBody>
                    <a:bodyPr/>
                    <a:lstStyle/>
                    <a:p>
                      <a:pPr algn="l"/>
                      <a:endParaRPr lang="en-US" dirty="0"/>
                    </a:p>
                  </a:txBody>
                  <a:tcPr/>
                </a:tc>
                <a:extLst>
                  <a:ext uri="{0D108BD9-81ED-4DB2-BD59-A6C34878D82A}">
                    <a16:rowId xmlns:a16="http://schemas.microsoft.com/office/drawing/2014/main" val="600848781"/>
                  </a:ext>
                </a:extLst>
              </a:tr>
              <a:tr h="370840">
                <a:tc>
                  <a:txBody>
                    <a:bodyPr/>
                    <a:lstStyle/>
                    <a:p>
                      <a:pPr algn="l"/>
                      <a:r>
                        <a:rPr lang="en-US" dirty="0"/>
                        <a:t>   Internal medicine/hospital medicine</a:t>
                      </a:r>
                    </a:p>
                  </a:txBody>
                  <a:tcPr/>
                </a:tc>
                <a:tc>
                  <a:txBody>
                    <a:bodyPr/>
                    <a:lstStyle/>
                    <a:p>
                      <a:pPr algn="l"/>
                      <a:r>
                        <a:rPr lang="en-US" dirty="0"/>
                        <a:t>24 (36)</a:t>
                      </a:r>
                    </a:p>
                  </a:txBody>
                  <a:tcPr/>
                </a:tc>
                <a:extLst>
                  <a:ext uri="{0D108BD9-81ED-4DB2-BD59-A6C34878D82A}">
                    <a16:rowId xmlns:a16="http://schemas.microsoft.com/office/drawing/2014/main" val="1115990782"/>
                  </a:ext>
                </a:extLst>
              </a:tr>
              <a:tr h="370840">
                <a:tc>
                  <a:txBody>
                    <a:bodyPr/>
                    <a:lstStyle/>
                    <a:p>
                      <a:pPr algn="l"/>
                      <a:r>
                        <a:rPr lang="en-US" dirty="0"/>
                        <a:t>   Emergency medicine</a:t>
                      </a:r>
                    </a:p>
                  </a:txBody>
                  <a:tcPr/>
                </a:tc>
                <a:tc>
                  <a:txBody>
                    <a:bodyPr/>
                    <a:lstStyle/>
                    <a:p>
                      <a:pPr algn="l"/>
                      <a:r>
                        <a:rPr lang="en-US" dirty="0"/>
                        <a:t>12 (18)</a:t>
                      </a:r>
                    </a:p>
                  </a:txBody>
                  <a:tcPr/>
                </a:tc>
                <a:extLst>
                  <a:ext uri="{0D108BD9-81ED-4DB2-BD59-A6C34878D82A}">
                    <a16:rowId xmlns:a16="http://schemas.microsoft.com/office/drawing/2014/main" val="933299646"/>
                  </a:ext>
                </a:extLst>
              </a:tr>
              <a:tr h="370840">
                <a:tc>
                  <a:txBody>
                    <a:bodyPr/>
                    <a:lstStyle/>
                    <a:p>
                      <a:pPr algn="l"/>
                      <a:r>
                        <a:rPr lang="en-US" dirty="0"/>
                        <a:t>   Pulmonary/critical care</a:t>
                      </a:r>
                    </a:p>
                  </a:txBody>
                  <a:tcPr/>
                </a:tc>
                <a:tc>
                  <a:txBody>
                    <a:bodyPr/>
                    <a:lstStyle/>
                    <a:p>
                      <a:pPr algn="l"/>
                      <a:r>
                        <a:rPr lang="en-US" dirty="0"/>
                        <a:t>17 (26)</a:t>
                      </a:r>
                    </a:p>
                  </a:txBody>
                  <a:tcPr/>
                </a:tc>
                <a:extLst>
                  <a:ext uri="{0D108BD9-81ED-4DB2-BD59-A6C34878D82A}">
                    <a16:rowId xmlns:a16="http://schemas.microsoft.com/office/drawing/2014/main" val="493000695"/>
                  </a:ext>
                </a:extLst>
              </a:tr>
              <a:tr h="370840">
                <a:tc>
                  <a:txBody>
                    <a:bodyPr/>
                    <a:lstStyle/>
                    <a:p>
                      <a:pPr algn="l"/>
                      <a:r>
                        <a:rPr lang="en-US" dirty="0"/>
                        <a:t>   Palliative care </a:t>
                      </a:r>
                    </a:p>
                  </a:txBody>
                  <a:tcPr/>
                </a:tc>
                <a:tc>
                  <a:txBody>
                    <a:bodyPr/>
                    <a:lstStyle/>
                    <a:p>
                      <a:pPr algn="l"/>
                      <a:r>
                        <a:rPr lang="en-US" dirty="0"/>
                        <a:t>8 (12)</a:t>
                      </a:r>
                    </a:p>
                  </a:txBody>
                  <a:tcPr/>
                </a:tc>
                <a:extLst>
                  <a:ext uri="{0D108BD9-81ED-4DB2-BD59-A6C34878D82A}">
                    <a16:rowId xmlns:a16="http://schemas.microsoft.com/office/drawing/2014/main" val="2804591365"/>
                  </a:ext>
                </a:extLst>
              </a:tr>
              <a:tr h="370840">
                <a:tc>
                  <a:txBody>
                    <a:bodyPr/>
                    <a:lstStyle/>
                    <a:p>
                      <a:pPr algn="l"/>
                      <a:r>
                        <a:rPr lang="en-US" dirty="0"/>
                        <a:t>   Other </a:t>
                      </a:r>
                    </a:p>
                  </a:txBody>
                  <a:tcPr/>
                </a:tc>
                <a:tc>
                  <a:txBody>
                    <a:bodyPr/>
                    <a:lstStyle/>
                    <a:p>
                      <a:pPr algn="l"/>
                      <a:r>
                        <a:rPr lang="en-US" dirty="0"/>
                        <a:t>5 (8)</a:t>
                      </a:r>
                    </a:p>
                  </a:txBody>
                  <a:tcPr/>
                </a:tc>
                <a:extLst>
                  <a:ext uri="{0D108BD9-81ED-4DB2-BD59-A6C34878D82A}">
                    <a16:rowId xmlns:a16="http://schemas.microsoft.com/office/drawing/2014/main" val="1433318390"/>
                  </a:ext>
                </a:extLst>
              </a:tr>
            </a:tbl>
          </a:graphicData>
        </a:graphic>
      </p:graphicFrame>
    </p:spTree>
    <p:extLst>
      <p:ext uri="{BB962C8B-B14F-4D97-AF65-F5344CB8AC3E}">
        <p14:creationId xmlns:p14="http://schemas.microsoft.com/office/powerpoint/2010/main" val="176631045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Conceptual Model"/>
          <p:cNvSpPr txBox="1">
            <a:spLocks noGrp="1"/>
          </p:cNvSpPr>
          <p:nvPr>
            <p:ph type="title"/>
          </p:nvPr>
        </p:nvSpPr>
        <p:spPr>
          <a:xfrm>
            <a:off x="304800" y="419100"/>
            <a:ext cx="23844738" cy="2286000"/>
          </a:xfrm>
          <a:prstGeom prst="rect">
            <a:avLst/>
          </a:prstGeom>
        </p:spPr>
        <p:txBody>
          <a:bodyPr>
            <a:normAutofit/>
          </a:bodyPr>
          <a:lstStyle>
            <a:lvl1pPr>
              <a:defRPr b="1">
                <a:latin typeface="Helvetica Neue"/>
                <a:ea typeface="Helvetica Neue"/>
                <a:cs typeface="Helvetica Neue"/>
                <a:sym typeface="Helvetica Neue"/>
              </a:defRPr>
            </a:lvl1pPr>
          </a:lstStyle>
          <a:p>
            <a:r>
              <a:rPr lang="en-US" sz="7000" dirty="0"/>
              <a:t>Research snapshot: Responses to question about “most challenging stressors” during pandemic</a:t>
            </a:r>
            <a:endParaRPr sz="7000" dirty="0"/>
          </a:p>
        </p:txBody>
      </p:sp>
      <p:pic>
        <p:nvPicPr>
          <p:cNvPr id="224" name="STEPPS logo with text_horizontal.jpg" descr="STEPPS logo with text_horizontal.jpg"/>
          <p:cNvPicPr>
            <a:picLocks noChangeAspect="1"/>
          </p:cNvPicPr>
          <p:nvPr/>
        </p:nvPicPr>
        <p:blipFill>
          <a:blip r:embed="rId3"/>
          <a:stretch>
            <a:fillRect/>
          </a:stretch>
        </p:blipFill>
        <p:spPr>
          <a:xfrm>
            <a:off x="20301894" y="9828195"/>
            <a:ext cx="4538896" cy="4538897"/>
          </a:xfrm>
          <a:prstGeom prst="rect">
            <a:avLst/>
          </a:prstGeom>
          <a:ln w="12700">
            <a:miter lim="400000"/>
          </a:ln>
        </p:spPr>
      </p:pic>
      <p:graphicFrame>
        <p:nvGraphicFramePr>
          <p:cNvPr id="3" name="Table 3">
            <a:extLst>
              <a:ext uri="{FF2B5EF4-FFF2-40B4-BE49-F238E27FC236}">
                <a16:creationId xmlns:a16="http://schemas.microsoft.com/office/drawing/2014/main" id="{E0BF9066-4D79-C5FF-232C-8A4489703E4A}"/>
              </a:ext>
            </a:extLst>
          </p:cNvPr>
          <p:cNvGraphicFramePr>
            <a:graphicFrameLocks noGrp="1"/>
          </p:cNvGraphicFramePr>
          <p:nvPr>
            <p:extLst>
              <p:ext uri="{D42A27DB-BD31-4B8C-83A1-F6EECF244321}">
                <p14:modId xmlns:p14="http://schemas.microsoft.com/office/powerpoint/2010/main" val="655684413"/>
              </p:ext>
            </p:extLst>
          </p:nvPr>
        </p:nvGraphicFramePr>
        <p:xfrm>
          <a:off x="1320800" y="3362178"/>
          <a:ext cx="20296555" cy="9814560"/>
        </p:xfrm>
        <a:graphic>
          <a:graphicData uri="http://schemas.openxmlformats.org/drawingml/2006/table">
            <a:tbl>
              <a:tblPr firstRow="1" bandRow="1">
                <a:tableStyleId>{5940675A-B579-460E-94D1-54222C63F5DA}</a:tableStyleId>
              </a:tblPr>
              <a:tblGrid>
                <a:gridCol w="3814710">
                  <a:extLst>
                    <a:ext uri="{9D8B030D-6E8A-4147-A177-3AD203B41FA5}">
                      <a16:colId xmlns:a16="http://schemas.microsoft.com/office/drawing/2014/main" val="1437014179"/>
                    </a:ext>
                  </a:extLst>
                </a:gridCol>
                <a:gridCol w="4285461">
                  <a:extLst>
                    <a:ext uri="{9D8B030D-6E8A-4147-A177-3AD203B41FA5}">
                      <a16:colId xmlns:a16="http://schemas.microsoft.com/office/drawing/2014/main" val="4084676660"/>
                    </a:ext>
                  </a:extLst>
                </a:gridCol>
                <a:gridCol w="12196384">
                  <a:extLst>
                    <a:ext uri="{9D8B030D-6E8A-4147-A177-3AD203B41FA5}">
                      <a16:colId xmlns:a16="http://schemas.microsoft.com/office/drawing/2014/main" val="686591957"/>
                    </a:ext>
                  </a:extLst>
                </a:gridCol>
              </a:tblGrid>
              <a:tr h="444244">
                <a:tc>
                  <a:txBody>
                    <a:bodyPr/>
                    <a:lstStyle/>
                    <a:p>
                      <a:r>
                        <a:rPr lang="en-US" sz="5000" b="1" dirty="0"/>
                        <a:t>LEVEL</a:t>
                      </a:r>
                    </a:p>
                  </a:txBody>
                  <a:tcPr/>
                </a:tc>
                <a:tc>
                  <a:txBody>
                    <a:bodyPr/>
                    <a:lstStyle/>
                    <a:p>
                      <a:r>
                        <a:rPr lang="en-US" sz="5000" b="1" dirty="0"/>
                        <a:t>FREQUENCY</a:t>
                      </a:r>
                    </a:p>
                  </a:txBody>
                  <a:tcPr/>
                </a:tc>
                <a:tc>
                  <a:txBody>
                    <a:bodyPr/>
                    <a:lstStyle/>
                    <a:p>
                      <a:r>
                        <a:rPr lang="en-US" sz="5000" b="1" dirty="0"/>
                        <a:t>TOP SUBTHEMES</a:t>
                      </a:r>
                    </a:p>
                  </a:txBody>
                  <a:tcPr/>
                </a:tc>
                <a:extLst>
                  <a:ext uri="{0D108BD9-81ED-4DB2-BD59-A6C34878D82A}">
                    <a16:rowId xmlns:a16="http://schemas.microsoft.com/office/drawing/2014/main" val="2968070991"/>
                  </a:ext>
                </a:extLst>
              </a:tr>
              <a:tr h="1241674">
                <a:tc>
                  <a:txBody>
                    <a:bodyPr/>
                    <a:lstStyle/>
                    <a:p>
                      <a:pPr algn="l"/>
                      <a:endParaRPr lang="en-US" sz="4000" dirty="0"/>
                    </a:p>
                    <a:p>
                      <a:pPr algn="l"/>
                      <a:r>
                        <a:rPr lang="en-US" sz="4000" dirty="0"/>
                        <a:t>Individual</a:t>
                      </a:r>
                    </a:p>
                    <a:p>
                      <a:pPr algn="l"/>
                      <a:endParaRPr lang="en-US" sz="4000" dirty="0"/>
                    </a:p>
                  </a:txBody>
                  <a:tcPr/>
                </a:tc>
                <a:tc>
                  <a:txBody>
                    <a:bodyPr/>
                    <a:lstStyle/>
                    <a:p>
                      <a:pPr algn="l"/>
                      <a:endParaRPr lang="en-US" sz="3600" dirty="0"/>
                    </a:p>
                    <a:p>
                      <a:pPr algn="ctr"/>
                      <a:r>
                        <a:rPr lang="en-US" sz="3600" dirty="0"/>
                        <a:t>84</a:t>
                      </a:r>
                    </a:p>
                  </a:txBody>
                  <a:tcPr/>
                </a:tc>
                <a:tc>
                  <a:txBody>
                    <a:bodyPr/>
                    <a:lstStyle/>
                    <a:p>
                      <a:pPr algn="l"/>
                      <a:r>
                        <a:rPr lang="en-US" sz="3600" b="1" i="0" u="none" strike="noStrike" cap="none" spc="0" baseline="0" dirty="0">
                          <a:solidFill>
                            <a:schemeClr val="tx1"/>
                          </a:solidFill>
                          <a:effectLst/>
                          <a:uFillTx/>
                          <a:latin typeface="+mn-lt"/>
                          <a:ea typeface="+mn-ea"/>
                          <a:cs typeface="+mn-cs"/>
                          <a:sym typeface="Helvetica Neue Light"/>
                        </a:rPr>
                        <a:t>Concerns about viral exposure/and family safety (n=48)</a:t>
                      </a:r>
                      <a:endParaRPr lang="en-US" sz="3600" b="0" i="0" u="none" strike="noStrike" cap="none" spc="0" baseline="0" dirty="0">
                        <a:solidFill>
                          <a:schemeClr val="tx1"/>
                        </a:solidFill>
                        <a:effectLst/>
                        <a:uFillTx/>
                        <a:latin typeface="+mn-lt"/>
                        <a:ea typeface="+mn-ea"/>
                        <a:cs typeface="+mn-cs"/>
                        <a:sym typeface="Helvetica Neue Light"/>
                      </a:endParaRPr>
                    </a:p>
                    <a:p>
                      <a:pPr algn="l"/>
                      <a:r>
                        <a:rPr lang="en-US" sz="3600" b="0" i="0" u="none" strike="noStrike" cap="none" spc="0" baseline="0" dirty="0">
                          <a:solidFill>
                            <a:schemeClr val="tx1"/>
                          </a:solidFill>
                          <a:effectLst/>
                          <a:uFillTx/>
                          <a:latin typeface="+mn-lt"/>
                          <a:ea typeface="+mn-ea"/>
                          <a:cs typeface="+mn-cs"/>
                          <a:sym typeface="Helvetica Neue Light"/>
                        </a:rPr>
                        <a:t>Social isolation (n=12)</a:t>
                      </a:r>
                    </a:p>
                    <a:p>
                      <a:pPr algn="l"/>
                      <a:r>
                        <a:rPr lang="en-US" sz="3600" b="0" i="0" u="none" strike="noStrike" cap="none" spc="0" baseline="0" dirty="0">
                          <a:solidFill>
                            <a:schemeClr val="tx1"/>
                          </a:solidFill>
                          <a:effectLst/>
                          <a:uFillTx/>
                          <a:latin typeface="+mn-lt"/>
                          <a:ea typeface="+mn-ea"/>
                          <a:cs typeface="+mn-cs"/>
                          <a:sym typeface="Helvetica Neue Light"/>
                        </a:rPr>
                        <a:t>Balancing work and family obligations (n=10)</a:t>
                      </a:r>
                    </a:p>
                  </a:txBody>
                  <a:tcPr/>
                </a:tc>
                <a:extLst>
                  <a:ext uri="{0D108BD9-81ED-4DB2-BD59-A6C34878D82A}">
                    <a16:rowId xmlns:a16="http://schemas.microsoft.com/office/drawing/2014/main" val="3525709222"/>
                  </a:ext>
                </a:extLst>
              </a:tr>
              <a:tr h="1241674">
                <a:tc>
                  <a:txBody>
                    <a:bodyPr/>
                    <a:lstStyle/>
                    <a:p>
                      <a:pPr algn="l"/>
                      <a:endParaRPr lang="en-US" sz="4000" dirty="0"/>
                    </a:p>
                    <a:p>
                      <a:pPr algn="l"/>
                      <a:r>
                        <a:rPr lang="en-US" sz="4000" dirty="0"/>
                        <a:t>Institutional </a:t>
                      </a:r>
                    </a:p>
                    <a:p>
                      <a:pPr algn="l"/>
                      <a:endParaRPr lang="en-US" sz="4000" dirty="0"/>
                    </a:p>
                  </a:txBody>
                  <a:tcPr/>
                </a:tc>
                <a:tc>
                  <a:txBody>
                    <a:bodyPr/>
                    <a:lstStyle/>
                    <a:p>
                      <a:pPr algn="l"/>
                      <a:endParaRPr lang="en-US" sz="3600" dirty="0"/>
                    </a:p>
                    <a:p>
                      <a:pPr algn="ctr"/>
                      <a:r>
                        <a:rPr lang="en-US" sz="3600" dirty="0"/>
                        <a:t>55</a:t>
                      </a:r>
                    </a:p>
                  </a:txBody>
                  <a:tcPr/>
                </a:tc>
                <a:tc>
                  <a:txBody>
                    <a:bodyPr/>
                    <a:lstStyle/>
                    <a:p>
                      <a:pPr algn="l"/>
                      <a:r>
                        <a:rPr lang="en-US" sz="3600" b="1" i="0" u="none" strike="noStrike" cap="none" spc="0" baseline="0" dirty="0">
                          <a:solidFill>
                            <a:schemeClr val="tx1"/>
                          </a:solidFill>
                          <a:effectLst/>
                          <a:uFillTx/>
                          <a:latin typeface="+mn-lt"/>
                          <a:ea typeface="+mn-ea"/>
                          <a:cs typeface="+mn-cs"/>
                          <a:sym typeface="Helvetica Neue Light"/>
                        </a:rPr>
                        <a:t>Volume of deaths (n=14)</a:t>
                      </a:r>
                    </a:p>
                    <a:p>
                      <a:pPr algn="l"/>
                      <a:r>
                        <a:rPr lang="en-US" sz="3600" b="1" i="0" u="none" strike="noStrike" cap="none" spc="0" baseline="0" dirty="0">
                          <a:solidFill>
                            <a:schemeClr val="tx1"/>
                          </a:solidFill>
                          <a:effectLst/>
                          <a:uFillTx/>
                          <a:latin typeface="+mn-lt"/>
                          <a:ea typeface="+mn-ea"/>
                          <a:cs typeface="+mn-cs"/>
                          <a:sym typeface="Helvetica Neue Light"/>
                        </a:rPr>
                        <a:t>Workload/patient volume (n=14)</a:t>
                      </a:r>
                      <a:endParaRPr lang="en-US" sz="3600" b="0" i="0" u="none" strike="noStrike" cap="none" spc="0" baseline="0" dirty="0">
                        <a:solidFill>
                          <a:schemeClr val="tx1"/>
                        </a:solidFill>
                        <a:effectLst/>
                        <a:uFillTx/>
                        <a:latin typeface="+mn-lt"/>
                        <a:ea typeface="+mn-ea"/>
                        <a:cs typeface="+mn-cs"/>
                        <a:sym typeface="Helvetica Neue Light"/>
                      </a:endParaRPr>
                    </a:p>
                    <a:p>
                      <a:pPr algn="l"/>
                      <a:r>
                        <a:rPr lang="en-US" sz="3600" b="0" i="0" u="none" strike="noStrike" cap="none" spc="0" baseline="0" dirty="0">
                          <a:solidFill>
                            <a:schemeClr val="tx1"/>
                          </a:solidFill>
                          <a:effectLst/>
                          <a:uFillTx/>
                          <a:latin typeface="+mn-lt"/>
                          <a:ea typeface="+mn-ea"/>
                          <a:cs typeface="+mn-cs"/>
                          <a:sym typeface="Helvetica Neue Light"/>
                        </a:rPr>
                        <a:t>Resource constraints (n=8)</a:t>
                      </a:r>
                    </a:p>
                    <a:p>
                      <a:pPr algn="l"/>
                      <a:r>
                        <a:rPr lang="en-US" sz="3600" b="0" i="0" u="none" strike="noStrike" cap="none" spc="0" baseline="0" dirty="0">
                          <a:solidFill>
                            <a:schemeClr val="tx1"/>
                          </a:solidFill>
                          <a:effectLst/>
                          <a:uFillTx/>
                          <a:latin typeface="+mn-lt"/>
                          <a:ea typeface="+mn-ea"/>
                          <a:cs typeface="+mn-cs"/>
                          <a:sym typeface="Helvetica Neue Light"/>
                        </a:rPr>
                        <a:t>Constantly evolving work conditions (n=5)</a:t>
                      </a:r>
                    </a:p>
                  </a:txBody>
                  <a:tcPr/>
                </a:tc>
                <a:extLst>
                  <a:ext uri="{0D108BD9-81ED-4DB2-BD59-A6C34878D82A}">
                    <a16:rowId xmlns:a16="http://schemas.microsoft.com/office/drawing/2014/main" val="1507120500"/>
                  </a:ext>
                </a:extLst>
              </a:tr>
              <a:tr h="1241674">
                <a:tc>
                  <a:txBody>
                    <a:bodyPr/>
                    <a:lstStyle/>
                    <a:p>
                      <a:pPr algn="l"/>
                      <a:endParaRPr lang="en-US" sz="4000" dirty="0"/>
                    </a:p>
                    <a:p>
                      <a:pPr algn="l"/>
                      <a:r>
                        <a:rPr lang="en-US" sz="4000" dirty="0"/>
                        <a:t>Professional</a:t>
                      </a:r>
                    </a:p>
                    <a:p>
                      <a:pPr algn="l"/>
                      <a:endParaRPr lang="en-US" sz="4000" dirty="0"/>
                    </a:p>
                  </a:txBody>
                  <a:tcPr/>
                </a:tc>
                <a:tc>
                  <a:txBody>
                    <a:bodyPr/>
                    <a:lstStyle/>
                    <a:p>
                      <a:pPr algn="l"/>
                      <a:endParaRPr lang="en-US" sz="3600" dirty="0"/>
                    </a:p>
                    <a:p>
                      <a:pPr algn="ctr"/>
                      <a:r>
                        <a:rPr lang="en-US" sz="3600" dirty="0"/>
                        <a:t>64</a:t>
                      </a:r>
                    </a:p>
                  </a:txBody>
                  <a:tcPr/>
                </a:tc>
                <a:tc>
                  <a:txBody>
                    <a:bodyPr/>
                    <a:lstStyle/>
                    <a:p>
                      <a:pPr algn="l"/>
                      <a:r>
                        <a:rPr lang="en-US" sz="3600" b="1" i="0" u="none" strike="noStrike" cap="none" spc="0" baseline="0" dirty="0">
                          <a:solidFill>
                            <a:schemeClr val="tx1"/>
                          </a:solidFill>
                          <a:effectLst/>
                          <a:uFillTx/>
                          <a:latin typeface="+mn-lt"/>
                          <a:ea typeface="+mn-ea"/>
                          <a:cs typeface="+mn-cs"/>
                          <a:sym typeface="Helvetica Neue Light"/>
                        </a:rPr>
                        <a:t>Medical uncertainty/suboptimal care (n=30)</a:t>
                      </a:r>
                      <a:endParaRPr lang="en-US" sz="3600" b="0" i="0" u="none" strike="noStrike" cap="none" spc="0" baseline="0" dirty="0">
                        <a:solidFill>
                          <a:schemeClr val="tx1"/>
                        </a:solidFill>
                        <a:effectLst/>
                        <a:uFillTx/>
                        <a:latin typeface="+mn-lt"/>
                        <a:ea typeface="+mn-ea"/>
                        <a:cs typeface="+mn-cs"/>
                        <a:sym typeface="Helvetica Neue Light"/>
                      </a:endParaRPr>
                    </a:p>
                    <a:p>
                      <a:pPr algn="l"/>
                      <a:r>
                        <a:rPr lang="en-US" sz="3600" b="0" i="0" u="none" strike="noStrike" cap="none" spc="0" baseline="0" dirty="0">
                          <a:solidFill>
                            <a:schemeClr val="tx1"/>
                          </a:solidFill>
                          <a:effectLst/>
                          <a:uFillTx/>
                          <a:latin typeface="+mn-lt"/>
                          <a:ea typeface="+mn-ea"/>
                          <a:cs typeface="+mn-cs"/>
                          <a:sym typeface="Helvetica Neue Light"/>
                        </a:rPr>
                        <a:t>Caring for patients without family support (n=15)</a:t>
                      </a:r>
                    </a:p>
                    <a:p>
                      <a:pPr algn="l"/>
                      <a:r>
                        <a:rPr lang="en-US" sz="3600" b="0" i="0" u="none" strike="noStrike" cap="none" spc="0" baseline="0" dirty="0">
                          <a:solidFill>
                            <a:schemeClr val="tx1"/>
                          </a:solidFill>
                          <a:effectLst/>
                          <a:uFillTx/>
                          <a:latin typeface="+mn-lt"/>
                          <a:ea typeface="+mn-ea"/>
                          <a:cs typeface="+mn-cs"/>
                          <a:sym typeface="Helvetica Neue Light"/>
                        </a:rPr>
                        <a:t>Concern for healthcare worker colleagues (n=11)</a:t>
                      </a:r>
                    </a:p>
                  </a:txBody>
                  <a:tcPr/>
                </a:tc>
                <a:extLst>
                  <a:ext uri="{0D108BD9-81ED-4DB2-BD59-A6C34878D82A}">
                    <a16:rowId xmlns:a16="http://schemas.microsoft.com/office/drawing/2014/main" val="106887186"/>
                  </a:ext>
                </a:extLst>
              </a:tr>
              <a:tr h="1241674">
                <a:tc>
                  <a:txBody>
                    <a:bodyPr/>
                    <a:lstStyle/>
                    <a:p>
                      <a:pPr algn="l"/>
                      <a:endParaRPr lang="en-US" sz="4000" dirty="0"/>
                    </a:p>
                    <a:p>
                      <a:pPr algn="l"/>
                      <a:r>
                        <a:rPr lang="en-US" sz="4000" dirty="0"/>
                        <a:t>Societal </a:t>
                      </a:r>
                    </a:p>
                    <a:p>
                      <a:pPr algn="l"/>
                      <a:endParaRPr lang="en-US" sz="4000" dirty="0"/>
                    </a:p>
                  </a:txBody>
                  <a:tcPr/>
                </a:tc>
                <a:tc>
                  <a:txBody>
                    <a:bodyPr/>
                    <a:lstStyle/>
                    <a:p>
                      <a:pPr algn="l"/>
                      <a:endParaRPr lang="en-US" sz="3600" dirty="0"/>
                    </a:p>
                    <a:p>
                      <a:pPr algn="ctr"/>
                      <a:r>
                        <a:rPr lang="en-US" sz="3600" dirty="0"/>
                        <a:t>33</a:t>
                      </a:r>
                    </a:p>
                  </a:txBody>
                  <a:tcPr/>
                </a:tc>
                <a:tc>
                  <a:txBody>
                    <a:bodyPr/>
                    <a:lstStyle/>
                    <a:p>
                      <a:pPr algn="l"/>
                      <a:r>
                        <a:rPr lang="en-US" sz="3600" b="1" i="0" u="none" strike="noStrike" cap="none" spc="0" baseline="0" dirty="0">
                          <a:solidFill>
                            <a:schemeClr val="tx1"/>
                          </a:solidFill>
                          <a:effectLst/>
                          <a:uFillTx/>
                          <a:latin typeface="+mn-lt"/>
                          <a:ea typeface="+mn-ea"/>
                          <a:cs typeface="+mn-cs"/>
                          <a:sym typeface="Helvetica Neue Light"/>
                        </a:rPr>
                        <a:t>Mistrust toward physicians/COVID skepticism (n=11)</a:t>
                      </a:r>
                    </a:p>
                    <a:p>
                      <a:pPr algn="l"/>
                      <a:r>
                        <a:rPr lang="en-US" sz="3600" b="0" i="0" u="none" strike="noStrike" cap="none" spc="0" baseline="0" dirty="0">
                          <a:solidFill>
                            <a:schemeClr val="tx1"/>
                          </a:solidFill>
                          <a:effectLst/>
                          <a:uFillTx/>
                          <a:latin typeface="+mn-lt"/>
                          <a:ea typeface="+mn-ea"/>
                          <a:cs typeface="+mn-cs"/>
                          <a:sym typeface="Helvetica Neue Light"/>
                        </a:rPr>
                        <a:t>Uncertainty around the course of pandemic (n=8)</a:t>
                      </a:r>
                    </a:p>
                    <a:p>
                      <a:pPr algn="l"/>
                      <a:r>
                        <a:rPr lang="en-US" sz="3600" b="0" i="0" u="none" strike="noStrike" cap="none" spc="0" baseline="0" dirty="0">
                          <a:solidFill>
                            <a:schemeClr val="tx1"/>
                          </a:solidFill>
                          <a:effectLst/>
                          <a:uFillTx/>
                          <a:latin typeface="+mn-lt"/>
                          <a:ea typeface="+mn-ea"/>
                          <a:cs typeface="+mn-cs"/>
                          <a:sym typeface="Helvetica Neue Light"/>
                        </a:rPr>
                        <a:t>Frustration with the public (n=6)</a:t>
                      </a:r>
                    </a:p>
                    <a:p>
                      <a:pPr algn="l"/>
                      <a:r>
                        <a:rPr lang="en-US" sz="3600" b="0" i="0" u="none" strike="noStrike" cap="none" spc="0" baseline="0" dirty="0">
                          <a:solidFill>
                            <a:schemeClr val="tx1"/>
                          </a:solidFill>
                          <a:effectLst/>
                          <a:uFillTx/>
                          <a:latin typeface="+mn-lt"/>
                          <a:ea typeface="+mn-ea"/>
                          <a:cs typeface="+mn-cs"/>
                          <a:sym typeface="Helvetica Neue Light"/>
                        </a:rPr>
                        <a:t>Frustration with the CDC response (n=3)</a:t>
                      </a:r>
                    </a:p>
                    <a:p>
                      <a:pPr algn="l"/>
                      <a:endParaRPr lang="en-US" sz="3600" dirty="0"/>
                    </a:p>
                  </a:txBody>
                  <a:tcPr/>
                </a:tc>
                <a:extLst>
                  <a:ext uri="{0D108BD9-81ED-4DB2-BD59-A6C34878D82A}">
                    <a16:rowId xmlns:a16="http://schemas.microsoft.com/office/drawing/2014/main" val="2358320181"/>
                  </a:ext>
                </a:extLst>
              </a:tr>
            </a:tbl>
          </a:graphicData>
        </a:graphic>
      </p:graphicFrame>
    </p:spTree>
    <p:extLst>
      <p:ext uri="{BB962C8B-B14F-4D97-AF65-F5344CB8AC3E}">
        <p14:creationId xmlns:p14="http://schemas.microsoft.com/office/powerpoint/2010/main" val="28848238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INDIVIDUAL"/>
          <p:cNvSpPr txBox="1">
            <a:spLocks noGrp="1"/>
          </p:cNvSpPr>
          <p:nvPr>
            <p:ph type="title"/>
          </p:nvPr>
        </p:nvSpPr>
        <p:spPr>
          <a:prstGeom prst="rect">
            <a:avLst/>
          </a:prstGeom>
        </p:spPr>
        <p:txBody>
          <a:bodyPr/>
          <a:lstStyle>
            <a:lvl1pPr>
              <a:defRPr b="1">
                <a:latin typeface="Helvetica Neue"/>
                <a:ea typeface="Helvetica Neue"/>
                <a:cs typeface="Helvetica Neue"/>
                <a:sym typeface="Helvetica Neue"/>
              </a:defRPr>
            </a:lvl1pPr>
          </a:lstStyle>
          <a:p>
            <a:r>
              <a:rPr dirty="0"/>
              <a:t>INDIVIDUAL</a:t>
            </a:r>
          </a:p>
        </p:txBody>
      </p:sp>
      <p:pic>
        <p:nvPicPr>
          <p:cNvPr id="243" name="STEPPS logo with text_horizontal.jpg" descr="STEPPS logo with text_horizontal.jpg"/>
          <p:cNvPicPr>
            <a:picLocks noChangeAspect="1"/>
          </p:cNvPicPr>
          <p:nvPr/>
        </p:nvPicPr>
        <p:blipFill>
          <a:blip r:embed="rId3"/>
          <a:stretch>
            <a:fillRect/>
          </a:stretch>
        </p:blipFill>
        <p:spPr>
          <a:xfrm>
            <a:off x="20301894" y="9828195"/>
            <a:ext cx="4538896" cy="4538897"/>
          </a:xfrm>
          <a:prstGeom prst="rect">
            <a:avLst/>
          </a:prstGeom>
          <a:ln w="12700">
            <a:miter lim="400000"/>
          </a:ln>
        </p:spPr>
      </p:pic>
      <p:pic>
        <p:nvPicPr>
          <p:cNvPr id="245" name="Image" descr="Image"/>
          <p:cNvPicPr>
            <a:picLocks noChangeAspect="1"/>
          </p:cNvPicPr>
          <p:nvPr/>
        </p:nvPicPr>
        <p:blipFill>
          <a:blip r:embed="rId4"/>
          <a:stretch>
            <a:fillRect/>
          </a:stretch>
        </p:blipFill>
        <p:spPr>
          <a:xfrm>
            <a:off x="-365494" y="3556930"/>
            <a:ext cx="7081121" cy="4803013"/>
          </a:xfrm>
          <a:prstGeom prst="rect">
            <a:avLst/>
          </a:prstGeom>
          <a:ln w="12700">
            <a:miter lim="400000"/>
          </a:ln>
        </p:spPr>
      </p:pic>
      <p:sp>
        <p:nvSpPr>
          <p:cNvPr id="246" name="“I don’t think I realize at the time, but I was having panic attacks. That became an issue for me. It was from I guess PTSD or whatever was happening. Yeah, just the volume of work being too much or more than I was used to and feeling under-supported or "/>
          <p:cNvSpPr txBox="1"/>
          <p:nvPr/>
        </p:nvSpPr>
        <p:spPr>
          <a:xfrm>
            <a:off x="7319624" y="2641600"/>
            <a:ext cx="15996519" cy="622147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defTabSz="457200">
              <a:defRPr sz="4000" b="0"/>
            </a:pPr>
            <a:r>
              <a:rPr dirty="0"/>
              <a:t>“I don’t think I realize at the time, but </a:t>
            </a:r>
            <a:r>
              <a:rPr b="1" dirty="0"/>
              <a:t>I was having panic attacks</a:t>
            </a:r>
            <a:r>
              <a:rPr dirty="0"/>
              <a:t>. That became an issue for me. It was from</a:t>
            </a:r>
            <a:r>
              <a:rPr lang="en-US" dirty="0"/>
              <a:t>,</a:t>
            </a:r>
            <a:r>
              <a:rPr dirty="0"/>
              <a:t> I guess</a:t>
            </a:r>
            <a:r>
              <a:rPr lang="en-US" dirty="0"/>
              <a:t>,</a:t>
            </a:r>
            <a:r>
              <a:rPr dirty="0"/>
              <a:t> PTSD or whatever was happening. Yeah, just the volume of work being too much or more than I was used to and feeling under-supported or unsupported. And part of that was, </a:t>
            </a:r>
            <a:r>
              <a:rPr b="1" dirty="0"/>
              <a:t>I was so quick out of residency. I was so green to being on my own</a:t>
            </a:r>
            <a:r>
              <a:rPr dirty="0"/>
              <a:t> anyway and then, sort of, being thrust into this situation where we didn’t have any data and didn’t even know how to take care of these people. And I already was still learning how to do this on my own. That was a challenging part for me, too.”     (0212C, female hospitalist, community hospital, NOLA) </a:t>
            </a:r>
          </a:p>
        </p:txBody>
      </p:sp>
      <p:grpSp>
        <p:nvGrpSpPr>
          <p:cNvPr id="6" name="Group 5">
            <a:extLst>
              <a:ext uri="{FF2B5EF4-FFF2-40B4-BE49-F238E27FC236}">
                <a16:creationId xmlns:a16="http://schemas.microsoft.com/office/drawing/2014/main" id="{CB560A3A-960E-4D25-3FB3-D4C8DBA0EDB4}"/>
              </a:ext>
            </a:extLst>
          </p:cNvPr>
          <p:cNvGrpSpPr/>
          <p:nvPr/>
        </p:nvGrpSpPr>
        <p:grpSpPr>
          <a:xfrm>
            <a:off x="2010075" y="10597678"/>
            <a:ext cx="18676975" cy="2801984"/>
            <a:chOff x="2010075" y="10597678"/>
            <a:chExt cx="18676975" cy="2801984"/>
          </a:xfrm>
        </p:grpSpPr>
        <p:sp>
          <p:nvSpPr>
            <p:cNvPr id="2" name="TextBox 1">
              <a:extLst>
                <a:ext uri="{FF2B5EF4-FFF2-40B4-BE49-F238E27FC236}">
                  <a16:creationId xmlns:a16="http://schemas.microsoft.com/office/drawing/2014/main" id="{70EF7960-1686-0FBB-18CF-A03E2B3AC698}"/>
                </a:ext>
              </a:extLst>
            </p:cNvPr>
            <p:cNvSpPr txBox="1"/>
            <p:nvPr/>
          </p:nvSpPr>
          <p:spPr>
            <a:xfrm>
              <a:off x="2010075" y="10682282"/>
              <a:ext cx="7058755"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685800" marR="0" indent="-6858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5400" b="0" i="0" u="none" strike="noStrike" cap="none" spc="0" normalizeH="0" baseline="0" dirty="0">
                  <a:ln>
                    <a:noFill/>
                  </a:ln>
                  <a:solidFill>
                    <a:srgbClr val="000000"/>
                  </a:solidFill>
                  <a:effectLst/>
                  <a:uFillTx/>
                  <a:latin typeface="Helvetica Neue"/>
                  <a:ea typeface="Helvetica Neue"/>
                  <a:cs typeface="Helvetica Neue"/>
                  <a:sym typeface="Helvetica Neue"/>
                </a:rPr>
                <a:t>Working night shifts</a:t>
              </a:r>
            </a:p>
          </p:txBody>
        </p:sp>
        <p:sp>
          <p:nvSpPr>
            <p:cNvPr id="3" name="TextBox 2">
              <a:extLst>
                <a:ext uri="{FF2B5EF4-FFF2-40B4-BE49-F238E27FC236}">
                  <a16:creationId xmlns:a16="http://schemas.microsoft.com/office/drawing/2014/main" id="{99B032BF-CB7C-1969-6EB3-CFA5030862A5}"/>
                </a:ext>
              </a:extLst>
            </p:cNvPr>
            <p:cNvSpPr txBox="1"/>
            <p:nvPr/>
          </p:nvSpPr>
          <p:spPr>
            <a:xfrm>
              <a:off x="2010075" y="11939207"/>
              <a:ext cx="8689845"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685800" marR="0" indent="-685800" algn="ctr"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5400" b="0" i="0" u="none" strike="noStrike" cap="none" spc="0" normalizeH="0" baseline="0" dirty="0">
                  <a:ln>
                    <a:noFill/>
                  </a:ln>
                  <a:solidFill>
                    <a:srgbClr val="000000"/>
                  </a:solidFill>
                  <a:effectLst/>
                  <a:uFillTx/>
                  <a:latin typeface="Helvetica Neue"/>
                  <a:ea typeface="Helvetica Neue"/>
                  <a:cs typeface="Helvetica Neue"/>
                  <a:sym typeface="Helvetica Neue"/>
                </a:rPr>
                <a:t>Small community hospital</a:t>
              </a:r>
            </a:p>
          </p:txBody>
        </p:sp>
        <p:sp>
          <p:nvSpPr>
            <p:cNvPr id="4" name="TextBox 3">
              <a:extLst>
                <a:ext uri="{FF2B5EF4-FFF2-40B4-BE49-F238E27FC236}">
                  <a16:creationId xmlns:a16="http://schemas.microsoft.com/office/drawing/2014/main" id="{8DE9630A-E9C4-9EED-EB01-3AE0F67813E6}"/>
                </a:ext>
              </a:extLst>
            </p:cNvPr>
            <p:cNvSpPr txBox="1"/>
            <p:nvPr/>
          </p:nvSpPr>
          <p:spPr>
            <a:xfrm>
              <a:off x="12192000" y="10597678"/>
              <a:ext cx="6844610"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685800" marR="0" indent="-685800" algn="ctr"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5400" b="0" i="0" u="none" strike="noStrike" cap="none" spc="0" normalizeH="0" baseline="0" dirty="0">
                  <a:ln>
                    <a:noFill/>
                  </a:ln>
                  <a:solidFill>
                    <a:srgbClr val="000000"/>
                  </a:solidFill>
                  <a:effectLst/>
                  <a:uFillTx/>
                  <a:latin typeface="Helvetica Neue"/>
                  <a:ea typeface="Helvetica Neue"/>
                  <a:cs typeface="Helvetica Neue"/>
                  <a:sym typeface="Helvetica Neue"/>
                </a:rPr>
                <a:t>Only MD overnight</a:t>
              </a:r>
            </a:p>
          </p:txBody>
        </p:sp>
        <p:sp>
          <p:nvSpPr>
            <p:cNvPr id="5" name="TextBox 4">
              <a:extLst>
                <a:ext uri="{FF2B5EF4-FFF2-40B4-BE49-F238E27FC236}">
                  <a16:creationId xmlns:a16="http://schemas.microsoft.com/office/drawing/2014/main" id="{DB57C189-B734-B53E-6013-B6E9683E6105}"/>
                </a:ext>
              </a:extLst>
            </p:cNvPr>
            <p:cNvSpPr txBox="1"/>
            <p:nvPr/>
          </p:nvSpPr>
          <p:spPr>
            <a:xfrm>
              <a:off x="12364322" y="11635076"/>
              <a:ext cx="8322728"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685800" marR="0" indent="-6858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5400" b="0" i="0" u="none" strike="noStrike" cap="none" spc="0" normalizeH="0" baseline="0" dirty="0">
                  <a:ln>
                    <a:noFill/>
                  </a:ln>
                  <a:solidFill>
                    <a:srgbClr val="000000"/>
                  </a:solidFill>
                  <a:effectLst/>
                  <a:uFillTx/>
                  <a:latin typeface="Helvetica Neue"/>
                  <a:ea typeface="Helvetica Neue"/>
                  <a:cs typeface="Helvetica Neue"/>
                  <a:sym typeface="Helvetica Neue"/>
                </a:rPr>
                <a:t>Covering ICU with no CC backup</a:t>
              </a:r>
            </a:p>
          </p:txBody>
        </p:sp>
      </p:grpSp>
      <p:sp>
        <p:nvSpPr>
          <p:cNvPr id="7" name="TextBox 6">
            <a:extLst>
              <a:ext uri="{FF2B5EF4-FFF2-40B4-BE49-F238E27FC236}">
                <a16:creationId xmlns:a16="http://schemas.microsoft.com/office/drawing/2014/main" id="{205E7289-0C65-6D90-BB74-796A647670DA}"/>
              </a:ext>
            </a:extLst>
          </p:cNvPr>
          <p:cNvSpPr txBox="1"/>
          <p:nvPr/>
        </p:nvSpPr>
        <p:spPr>
          <a:xfrm>
            <a:off x="1256350" y="9529108"/>
            <a:ext cx="14061533" cy="872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5000" b="1" i="0" u="none" strike="noStrike" cap="none" spc="0" normalizeH="0" baseline="0" dirty="0">
                <a:ln>
                  <a:noFill/>
                </a:ln>
                <a:solidFill>
                  <a:srgbClr val="000000"/>
                </a:solidFill>
                <a:effectLst/>
                <a:uFillTx/>
                <a:latin typeface="Helvetica Neue"/>
                <a:ea typeface="Helvetica Neue"/>
                <a:cs typeface="Helvetica Neue"/>
                <a:sym typeface="Helvetica Neue"/>
              </a:rPr>
              <a:t>But the institutional context matters!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INSTITUTIONAL"/>
          <p:cNvSpPr txBox="1">
            <a:spLocks noGrp="1"/>
          </p:cNvSpPr>
          <p:nvPr>
            <p:ph type="title"/>
          </p:nvPr>
        </p:nvSpPr>
        <p:spPr>
          <a:prstGeom prst="rect">
            <a:avLst/>
          </a:prstGeom>
        </p:spPr>
        <p:txBody>
          <a:bodyPr/>
          <a:lstStyle>
            <a:lvl1pPr>
              <a:defRPr b="1">
                <a:latin typeface="Helvetica Neue"/>
                <a:ea typeface="Helvetica Neue"/>
                <a:cs typeface="Helvetica Neue"/>
                <a:sym typeface="Helvetica Neue"/>
              </a:defRPr>
            </a:lvl1pPr>
          </a:lstStyle>
          <a:p>
            <a:r>
              <a:t>INSTITUTIONAL</a:t>
            </a:r>
          </a:p>
        </p:txBody>
      </p:sp>
      <p:pic>
        <p:nvPicPr>
          <p:cNvPr id="268" name="STEPPS logo with text_horizontal.jpg" descr="STEPPS logo with text_horizontal.jpg"/>
          <p:cNvPicPr>
            <a:picLocks noChangeAspect="1"/>
          </p:cNvPicPr>
          <p:nvPr/>
        </p:nvPicPr>
        <p:blipFill>
          <a:blip r:embed="rId3"/>
          <a:stretch>
            <a:fillRect/>
          </a:stretch>
        </p:blipFill>
        <p:spPr>
          <a:xfrm>
            <a:off x="20301894" y="9828195"/>
            <a:ext cx="4538896" cy="4538897"/>
          </a:xfrm>
          <a:prstGeom prst="rect">
            <a:avLst/>
          </a:prstGeom>
          <a:ln w="12700">
            <a:miter lim="400000"/>
          </a:ln>
        </p:spPr>
      </p:pic>
      <p:pic>
        <p:nvPicPr>
          <p:cNvPr id="270" name="Image" descr="Image"/>
          <p:cNvPicPr>
            <a:picLocks noChangeAspect="1"/>
          </p:cNvPicPr>
          <p:nvPr/>
        </p:nvPicPr>
        <p:blipFill>
          <a:blip r:embed="rId4"/>
          <a:stretch>
            <a:fillRect/>
          </a:stretch>
        </p:blipFill>
        <p:spPr>
          <a:xfrm>
            <a:off x="-304539" y="4536704"/>
            <a:ext cx="6844610" cy="4642592"/>
          </a:xfrm>
          <a:prstGeom prst="rect">
            <a:avLst/>
          </a:prstGeom>
          <a:ln w="12700">
            <a:miter lim="400000"/>
          </a:ln>
        </p:spPr>
      </p:pic>
      <p:sp>
        <p:nvSpPr>
          <p:cNvPr id="271" name="“I would say, there was a dichotomy between private institution and public institution. For example, my institution worked with a lot of private institutions to give them ventilators that they weren’t using and all of that. They didn’t do the same thing "/>
          <p:cNvSpPr txBox="1"/>
          <p:nvPr/>
        </p:nvSpPr>
        <p:spPr>
          <a:xfrm>
            <a:off x="6313749" y="3421162"/>
            <a:ext cx="16126819" cy="687367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defTabSz="457200">
              <a:defRPr sz="4400" b="0"/>
            </a:pPr>
            <a:r>
              <a:rPr dirty="0"/>
              <a:t>“I would say, there was a dichotomy between private institution</a:t>
            </a:r>
            <a:r>
              <a:rPr lang="en-US" dirty="0"/>
              <a:t>s</a:t>
            </a:r>
            <a:r>
              <a:rPr dirty="0"/>
              <a:t> and public institution</a:t>
            </a:r>
            <a:r>
              <a:rPr lang="en-US" dirty="0"/>
              <a:t>s</a:t>
            </a:r>
            <a:r>
              <a:rPr dirty="0"/>
              <a:t>. For example, my institution worked with a lot of private institutions to give them ventilators that they weren’t using and all of that. They didn’t do the same thing for the public hospital. And I think it created that </a:t>
            </a:r>
            <a:r>
              <a:rPr b="1" dirty="0"/>
              <a:t>tale of two cities</a:t>
            </a:r>
            <a:r>
              <a:rPr dirty="0"/>
              <a:t> that often is the reference to the way that this crisis was managed, and other crises as well. That </a:t>
            </a:r>
            <a:r>
              <a:rPr b="1" dirty="0"/>
              <a:t>if you’re poor, </a:t>
            </a:r>
            <a:r>
              <a:rPr dirty="0"/>
              <a:t>you live in certain neighborhood and all of that, </a:t>
            </a:r>
            <a:r>
              <a:rPr b="1" dirty="0"/>
              <a:t>you’re going to receive poor care</a:t>
            </a:r>
            <a:r>
              <a:rPr dirty="0"/>
              <a:t>.” (0106, male, pulmonary critical care, academic hospital</a:t>
            </a:r>
            <a:r>
              <a:rPr lang="en-US" dirty="0"/>
              <a:t>, NYC</a:t>
            </a:r>
            <a:r>
              <a:rPr dirty="0"/>
              <a:t>)</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PROFESSIONAL"/>
          <p:cNvSpPr txBox="1">
            <a:spLocks noGrp="1"/>
          </p:cNvSpPr>
          <p:nvPr>
            <p:ph type="title"/>
          </p:nvPr>
        </p:nvSpPr>
        <p:spPr>
          <a:prstGeom prst="rect">
            <a:avLst/>
          </a:prstGeom>
        </p:spPr>
        <p:txBody>
          <a:bodyPr/>
          <a:lstStyle>
            <a:lvl1pPr>
              <a:defRPr b="1">
                <a:latin typeface="Helvetica Neue"/>
                <a:ea typeface="Helvetica Neue"/>
                <a:cs typeface="Helvetica Neue"/>
                <a:sym typeface="Helvetica Neue"/>
              </a:defRPr>
            </a:lvl1pPr>
          </a:lstStyle>
          <a:p>
            <a:r>
              <a:t>PROFESSIONAL</a:t>
            </a:r>
          </a:p>
        </p:txBody>
      </p:sp>
      <p:pic>
        <p:nvPicPr>
          <p:cNvPr id="325" name="STEPPS logo with text_horizontal.jpg" descr="STEPPS logo with text_horizontal.jpg"/>
          <p:cNvPicPr>
            <a:picLocks noChangeAspect="1"/>
          </p:cNvPicPr>
          <p:nvPr/>
        </p:nvPicPr>
        <p:blipFill>
          <a:blip r:embed="rId3"/>
          <a:stretch>
            <a:fillRect/>
          </a:stretch>
        </p:blipFill>
        <p:spPr>
          <a:xfrm>
            <a:off x="20301894" y="9828195"/>
            <a:ext cx="4538896" cy="4538897"/>
          </a:xfrm>
          <a:prstGeom prst="rect">
            <a:avLst/>
          </a:prstGeom>
          <a:ln w="12700">
            <a:miter lim="400000"/>
          </a:ln>
        </p:spPr>
      </p:pic>
      <p:pic>
        <p:nvPicPr>
          <p:cNvPr id="327" name="Image" descr="Image"/>
          <p:cNvPicPr>
            <a:picLocks noChangeAspect="1"/>
          </p:cNvPicPr>
          <p:nvPr/>
        </p:nvPicPr>
        <p:blipFill>
          <a:blip r:embed="rId4"/>
          <a:stretch>
            <a:fillRect/>
          </a:stretch>
        </p:blipFill>
        <p:spPr>
          <a:xfrm>
            <a:off x="-298785" y="4255952"/>
            <a:ext cx="7672441" cy="5204095"/>
          </a:xfrm>
          <a:prstGeom prst="rect">
            <a:avLst/>
          </a:prstGeom>
          <a:ln w="12700">
            <a:miter lim="400000"/>
          </a:ln>
        </p:spPr>
      </p:pic>
      <p:sp>
        <p:nvSpPr>
          <p:cNvPr id="329" name="“I think that was pretty distressing, certainly for me, and probably for other clinicians, where they felt like either they were implicitly rationing care, or they weren’t providing the usual level of care that they’re accustomed to providing.” (0115, ma"/>
          <p:cNvSpPr txBox="1"/>
          <p:nvPr/>
        </p:nvSpPr>
        <p:spPr>
          <a:xfrm>
            <a:off x="6594230" y="2534057"/>
            <a:ext cx="15108741" cy="343875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defTabSz="457200">
              <a:defRPr sz="4400" b="0"/>
            </a:pPr>
            <a:r>
              <a:rPr dirty="0"/>
              <a:t>“I think that was </a:t>
            </a:r>
            <a:r>
              <a:rPr b="1" dirty="0"/>
              <a:t>pretty distressing</a:t>
            </a:r>
            <a:r>
              <a:rPr dirty="0"/>
              <a:t>, certainly for me, and probably for other clinicians, where they felt like either they were </a:t>
            </a:r>
            <a:r>
              <a:rPr b="1" dirty="0"/>
              <a:t>implicitly rationing care</a:t>
            </a:r>
            <a:r>
              <a:rPr dirty="0"/>
              <a:t>, or they weren’t providing the usual level of care that they’re accustomed to providing.” (0115, male hospitalist, public hospital, NYC) </a:t>
            </a:r>
          </a:p>
        </p:txBody>
      </p:sp>
      <p:sp>
        <p:nvSpPr>
          <p:cNvPr id="3" name="TextBox 2">
            <a:extLst>
              <a:ext uri="{FF2B5EF4-FFF2-40B4-BE49-F238E27FC236}">
                <a16:creationId xmlns:a16="http://schemas.microsoft.com/office/drawing/2014/main" id="{D2BEE215-555B-F2FF-AE0A-8270C312C392}"/>
              </a:ext>
            </a:extLst>
          </p:cNvPr>
          <p:cNvSpPr txBox="1"/>
          <p:nvPr/>
        </p:nvSpPr>
        <p:spPr>
          <a:xfrm>
            <a:off x="6242536" y="6496983"/>
            <a:ext cx="15108741" cy="68634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57200" marR="0" algn="l">
              <a:spcBef>
                <a:spcPts val="0"/>
              </a:spcBef>
              <a:spcAft>
                <a:spcPts val="0"/>
              </a:spcAft>
            </a:pPr>
            <a:r>
              <a:rPr lang="en-US" sz="4400" b="0" dirty="0">
                <a:effectLst/>
                <a:latin typeface="Helvetica Neue" panose="02000503000000020004" pitchFamily="2" charset="0"/>
                <a:ea typeface="Helvetica Neue" panose="02000503000000020004" pitchFamily="2" charset="0"/>
                <a:cs typeface="Helvetica Neue" panose="02000503000000020004" pitchFamily="2" charset="0"/>
              </a:rPr>
              <a:t>“When we had to intubate somebody emergently, after vaccines were available, I</a:t>
            </a:r>
            <a:r>
              <a:rPr lang="en-US" sz="4400" b="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 would literally announce, I said, “I don’t care if you’re vaccinated or not. But if you’re not, please get out of the room, because I’m not going to be responsible for exposing you for no reason, I got plenty of people I can work with who are.” And I would watch people leave. And I was like, “I’m literally trying to protect you. And </a:t>
            </a:r>
            <a:r>
              <a:rPr lang="en-US" sz="440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I’m annoyed that I have to do this</a:t>
            </a:r>
            <a:r>
              <a:rPr lang="en-US" sz="4400" b="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 but also I rather you not get exposed if you don't have to.” (0401, female critical care pulmonologist, Miami) </a:t>
            </a:r>
            <a:endParaRPr lang="en-US" sz="4400" b="0" dirty="0">
              <a:effectLst/>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SOCIETAL"/>
          <p:cNvSpPr txBox="1">
            <a:spLocks noGrp="1"/>
          </p:cNvSpPr>
          <p:nvPr>
            <p:ph type="title"/>
          </p:nvPr>
        </p:nvSpPr>
        <p:spPr>
          <a:prstGeom prst="rect">
            <a:avLst/>
          </a:prstGeom>
        </p:spPr>
        <p:txBody>
          <a:bodyPr/>
          <a:lstStyle>
            <a:lvl1pPr>
              <a:defRPr b="1">
                <a:latin typeface="Helvetica Neue"/>
                <a:ea typeface="Helvetica Neue"/>
                <a:cs typeface="Helvetica Neue"/>
                <a:sym typeface="Helvetica Neue"/>
              </a:defRPr>
            </a:lvl1pPr>
          </a:lstStyle>
          <a:p>
            <a:pPr>
              <a:defRPr b="0">
                <a:latin typeface="+mn-lt"/>
                <a:ea typeface="+mn-ea"/>
                <a:cs typeface="+mn-cs"/>
                <a:sym typeface="Helvetica Neue Medium"/>
              </a:defRPr>
            </a:pPr>
            <a:r>
              <a:rPr b="1">
                <a:latin typeface="Helvetica Neue"/>
                <a:ea typeface="Helvetica Neue"/>
                <a:cs typeface="Helvetica Neue"/>
                <a:sym typeface="Helvetica Neue"/>
              </a:rPr>
              <a:t>SOCIETAL</a:t>
            </a:r>
          </a:p>
        </p:txBody>
      </p:sp>
      <p:pic>
        <p:nvPicPr>
          <p:cNvPr id="358" name="STEPPS logo with text_horizontal.jpg" descr="STEPPS logo with text_horizontal.jpg"/>
          <p:cNvPicPr>
            <a:picLocks noChangeAspect="1"/>
          </p:cNvPicPr>
          <p:nvPr/>
        </p:nvPicPr>
        <p:blipFill>
          <a:blip r:embed="rId3"/>
          <a:stretch>
            <a:fillRect/>
          </a:stretch>
        </p:blipFill>
        <p:spPr>
          <a:xfrm>
            <a:off x="20301894" y="9828195"/>
            <a:ext cx="4538896" cy="4538897"/>
          </a:xfrm>
          <a:prstGeom prst="rect">
            <a:avLst/>
          </a:prstGeom>
          <a:ln w="12700">
            <a:miter lim="400000"/>
          </a:ln>
        </p:spPr>
      </p:pic>
      <p:pic>
        <p:nvPicPr>
          <p:cNvPr id="360" name="Image" descr="Image"/>
          <p:cNvPicPr>
            <a:picLocks noChangeAspect="1"/>
          </p:cNvPicPr>
          <p:nvPr/>
        </p:nvPicPr>
        <p:blipFill>
          <a:blip r:embed="rId4"/>
          <a:stretch>
            <a:fillRect/>
          </a:stretch>
        </p:blipFill>
        <p:spPr>
          <a:xfrm>
            <a:off x="-505719" y="3693847"/>
            <a:ext cx="7194609" cy="4879990"/>
          </a:xfrm>
          <a:prstGeom prst="rect">
            <a:avLst/>
          </a:prstGeom>
          <a:ln w="12700">
            <a:miter lim="400000"/>
          </a:ln>
        </p:spPr>
      </p:pic>
      <p:sp>
        <p:nvSpPr>
          <p:cNvPr id="361" name="“It felt just over and over again as if we were just, sort of, left out to hang, like hung out to dry. That there was no... I guess we all had the sense, at the beginning, like, ‘We’re in America. This is a great country. We have resources. Even if every"/>
          <p:cNvSpPr txBox="1"/>
          <p:nvPr/>
        </p:nvSpPr>
        <p:spPr>
          <a:xfrm>
            <a:off x="6820595" y="3830523"/>
            <a:ext cx="15186861" cy="605495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defTabSz="457200">
              <a:defRPr sz="4400" b="0"/>
            </a:pPr>
            <a:r>
              <a:rPr dirty="0"/>
              <a:t>“It felt just over and over again as if we were just, sort of, left out to hang, like </a:t>
            </a:r>
            <a:r>
              <a:rPr b="1" dirty="0"/>
              <a:t>hung out to dry</a:t>
            </a:r>
            <a:r>
              <a:rPr dirty="0"/>
              <a:t>. That there was no... I guess we all had the sense, at the beginning, like, ‘We’re in America. This is a great country. We have resources. Even if everything isn’t perfect in the healthcare system, the state will come through, FEMA will be there. There will be some sort of centralized response to this thing and we’ll get help.’ And it just didn’t happen.” (0119, female, emergency medicine, public hospital, NYC) </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SOCIETAL"/>
          <p:cNvSpPr txBox="1">
            <a:spLocks noGrp="1"/>
          </p:cNvSpPr>
          <p:nvPr>
            <p:ph type="title"/>
          </p:nvPr>
        </p:nvSpPr>
        <p:spPr>
          <a:prstGeom prst="rect">
            <a:avLst/>
          </a:prstGeom>
        </p:spPr>
        <p:txBody>
          <a:bodyPr/>
          <a:lstStyle>
            <a:lvl1pPr>
              <a:defRPr b="1">
                <a:latin typeface="Helvetica Neue"/>
                <a:ea typeface="Helvetica Neue"/>
                <a:cs typeface="Helvetica Neue"/>
                <a:sym typeface="Helvetica Neue"/>
              </a:defRPr>
            </a:lvl1pPr>
          </a:lstStyle>
          <a:p>
            <a:pPr>
              <a:defRPr b="0">
                <a:latin typeface="+mn-lt"/>
                <a:ea typeface="+mn-ea"/>
                <a:cs typeface="+mn-cs"/>
                <a:sym typeface="Helvetica Neue Medium"/>
              </a:defRPr>
            </a:pPr>
            <a:r>
              <a:rPr b="1">
                <a:latin typeface="Helvetica Neue"/>
                <a:ea typeface="Helvetica Neue"/>
                <a:cs typeface="Helvetica Neue"/>
                <a:sym typeface="Helvetica Neue"/>
              </a:rPr>
              <a:t>SOCIETAL</a:t>
            </a:r>
          </a:p>
        </p:txBody>
      </p:sp>
      <p:pic>
        <p:nvPicPr>
          <p:cNvPr id="383" name="STEPPS logo with text_horizontal.jpg" descr="STEPPS logo with text_horizontal.jpg"/>
          <p:cNvPicPr>
            <a:picLocks noChangeAspect="1"/>
          </p:cNvPicPr>
          <p:nvPr/>
        </p:nvPicPr>
        <p:blipFill>
          <a:blip r:embed="rId3"/>
          <a:stretch>
            <a:fillRect/>
          </a:stretch>
        </p:blipFill>
        <p:spPr>
          <a:xfrm>
            <a:off x="20301894" y="9828195"/>
            <a:ext cx="4538896" cy="4538897"/>
          </a:xfrm>
          <a:prstGeom prst="rect">
            <a:avLst/>
          </a:prstGeom>
          <a:ln w="12700">
            <a:miter lim="400000"/>
          </a:ln>
        </p:spPr>
      </p:pic>
      <p:pic>
        <p:nvPicPr>
          <p:cNvPr id="385" name="Image" descr="Image"/>
          <p:cNvPicPr>
            <a:picLocks noChangeAspect="1"/>
          </p:cNvPicPr>
          <p:nvPr/>
        </p:nvPicPr>
        <p:blipFill>
          <a:blip r:embed="rId4"/>
          <a:stretch>
            <a:fillRect/>
          </a:stretch>
        </p:blipFill>
        <p:spPr>
          <a:xfrm>
            <a:off x="-505719" y="3693847"/>
            <a:ext cx="7194609" cy="4879990"/>
          </a:xfrm>
          <a:prstGeom prst="rect">
            <a:avLst/>
          </a:prstGeom>
          <a:ln w="12700">
            <a:miter lim="400000"/>
          </a:ln>
        </p:spPr>
      </p:pic>
      <p:sp>
        <p:nvSpPr>
          <p:cNvPr id="386" name="z"/>
          <p:cNvSpPr txBox="1"/>
          <p:nvPr/>
        </p:nvSpPr>
        <p:spPr>
          <a:xfrm>
            <a:off x="4791867" y="6715187"/>
            <a:ext cx="982062" cy="28562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1" indent="685800" algn="l" defTabSz="457200">
              <a:buSzPct val="125000"/>
              <a:buFont typeface="Courier New"/>
              <a:buChar char="o"/>
              <a:defRPr sz="1200" b="0">
                <a:latin typeface="Times New Roman"/>
                <a:ea typeface="Times New Roman"/>
                <a:cs typeface="Times New Roman"/>
                <a:sym typeface="Times New Roman"/>
              </a:defRPr>
            </a:pPr>
            <a:r>
              <a:t>z</a:t>
            </a:r>
          </a:p>
        </p:txBody>
      </p:sp>
      <p:sp>
        <p:nvSpPr>
          <p:cNvPr id="9" name="TextBox 8">
            <a:extLst>
              <a:ext uri="{FF2B5EF4-FFF2-40B4-BE49-F238E27FC236}">
                <a16:creationId xmlns:a16="http://schemas.microsoft.com/office/drawing/2014/main" id="{06AADEF7-D6A5-3BC0-7666-20A4F836747A}"/>
              </a:ext>
            </a:extLst>
          </p:cNvPr>
          <p:cNvSpPr txBox="1"/>
          <p:nvPr/>
        </p:nvSpPr>
        <p:spPr>
          <a:xfrm>
            <a:off x="6688890" y="2695556"/>
            <a:ext cx="16757265" cy="41549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4400" b="0" dirty="0"/>
              <a:t>“This is not what I signed up for. I get disrespected. They’re difficult. They’re obstinate. We get verbally harassed. It’s not fulfilling. It’s discouraging. It’s pretty hard to keep on going when you have to go in and face these kinds of working conditions.” (0318, male, critical care pulmonologist, academic hospital, LA ) </a:t>
            </a:r>
          </a:p>
          <a:p>
            <a:pPr algn="l"/>
            <a:endParaRPr lang="en-US" sz="4400" b="0" dirty="0"/>
          </a:p>
        </p:txBody>
      </p:sp>
      <p:sp>
        <p:nvSpPr>
          <p:cNvPr id="3" name="TextBox 2">
            <a:extLst>
              <a:ext uri="{FF2B5EF4-FFF2-40B4-BE49-F238E27FC236}">
                <a16:creationId xmlns:a16="http://schemas.microsoft.com/office/drawing/2014/main" id="{41B688A3-2F9F-6590-CC20-97FA52EF6F23}"/>
              </a:ext>
            </a:extLst>
          </p:cNvPr>
          <p:cNvSpPr txBox="1"/>
          <p:nvPr/>
        </p:nvSpPr>
        <p:spPr>
          <a:xfrm>
            <a:off x="6688890" y="6690413"/>
            <a:ext cx="15443502" cy="60939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gn="l">
              <a:spcBef>
                <a:spcPts val="0"/>
              </a:spcBef>
              <a:spcAft>
                <a:spcPts val="0"/>
              </a:spcAft>
            </a:pPr>
            <a:r>
              <a:rPr lang="en-US" sz="3600" b="0" dirty="0">
                <a:effectLst/>
                <a:latin typeface="Helvetica Neue" panose="02000503000000020004" pitchFamily="2" charset="0"/>
                <a:ea typeface="Helvetica Neue" panose="02000503000000020004" pitchFamily="2" charset="0"/>
                <a:cs typeface="Helvetica Neue" panose="02000503000000020004" pitchFamily="2" charset="0"/>
              </a:rPr>
              <a:t>Interviewer: Gosh. Like in those situations [being confronted with inequities in care], what does that feel like? Is there like a frustration, a sadness?</a:t>
            </a:r>
          </a:p>
          <a:p>
            <a:pPr marL="0" marR="0" algn="l">
              <a:spcBef>
                <a:spcPts val="0"/>
              </a:spcBef>
              <a:spcAft>
                <a:spcPts val="0"/>
              </a:spcAft>
            </a:pPr>
            <a:r>
              <a:rPr lang="en-US" sz="3600" b="0" dirty="0">
                <a:effectLst/>
                <a:latin typeface="Helvetica Neue" panose="02000503000000020004" pitchFamily="2" charset="0"/>
                <a:ea typeface="Helvetica Neue" panose="02000503000000020004" pitchFamily="2" charset="0"/>
                <a:cs typeface="Helvetica Neue" panose="02000503000000020004" pitchFamily="2" charset="0"/>
              </a:rPr>
              <a:t>Participant: I think all of the above. It depends what mood I'm in. But I mean, I'm sure it's like partly anger, partly frustration, partly sadness, partly just like this is what it is. … There are only certain things you have control over and to get angry or upset about things that you can't or don't, then it's just a waste of what finite limited energy and emotions that you have. … But at some point, this is probably why we're all burning out now.” (0315, male, emergency medicine, community hospital, LA)</a:t>
            </a:r>
          </a:p>
          <a:p>
            <a:endParaRPr lang="en-US"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Discussion"/>
          <p:cNvSpPr txBox="1">
            <a:spLocks noGrp="1"/>
          </p:cNvSpPr>
          <p:nvPr>
            <p:ph type="title"/>
          </p:nvPr>
        </p:nvSpPr>
        <p:spPr>
          <a:xfrm>
            <a:off x="281354" y="658580"/>
            <a:ext cx="23164800" cy="2286000"/>
          </a:xfrm>
          <a:prstGeom prst="rect">
            <a:avLst/>
          </a:prstGeom>
        </p:spPr>
        <p:txBody>
          <a:bodyPr>
            <a:noAutofit/>
          </a:bodyPr>
          <a:lstStyle>
            <a:lvl1pPr>
              <a:defRPr b="1">
                <a:latin typeface="Helvetica Neue"/>
                <a:ea typeface="Helvetica Neue"/>
                <a:cs typeface="Helvetica Neue"/>
                <a:sym typeface="Helvetica Neue"/>
              </a:defRPr>
            </a:lvl1pPr>
          </a:lstStyle>
          <a:p>
            <a:r>
              <a:rPr lang="en-US" sz="9000" dirty="0"/>
              <a:t>“Silver linings” and sources of resilience</a:t>
            </a:r>
            <a:endParaRPr sz="9000" dirty="0"/>
          </a:p>
        </p:txBody>
      </p:sp>
      <p:sp>
        <p:nvSpPr>
          <p:cNvPr id="392" name="Understanding and combatting stress and burnout in medicine demands a structural perspective."/>
          <p:cNvSpPr txBox="1">
            <a:spLocks noGrp="1"/>
          </p:cNvSpPr>
          <p:nvPr>
            <p:ph type="body" sz="quarter" idx="1"/>
          </p:nvPr>
        </p:nvSpPr>
        <p:spPr>
          <a:xfrm>
            <a:off x="1195657" y="2219111"/>
            <a:ext cx="22438065" cy="3050718"/>
          </a:xfrm>
          <a:prstGeom prst="rect">
            <a:avLst/>
          </a:prstGeom>
        </p:spPr>
        <p:txBody>
          <a:bodyPr/>
          <a:lstStyle/>
          <a:p>
            <a:r>
              <a:rPr lang="en-US" b="1" dirty="0"/>
              <a:t>Finding meaning in professional identity. </a:t>
            </a:r>
            <a:r>
              <a:rPr lang="en-US" dirty="0"/>
              <a:t>“I'm thankful that I was able to help a lot of people in probably their worst moments of their life. … I’m grateful for that.”</a:t>
            </a:r>
            <a:r>
              <a:rPr lang="en-US" b="1" dirty="0"/>
              <a:t> </a:t>
            </a:r>
            <a:r>
              <a:rPr lang="en-US" dirty="0"/>
              <a:t>(0417 Miami)</a:t>
            </a:r>
            <a:endParaRPr dirty="0"/>
          </a:p>
        </p:txBody>
      </p:sp>
      <p:pic>
        <p:nvPicPr>
          <p:cNvPr id="393" name="STEPPS logo with text_horizontal.jpg" descr="STEPPS logo with text_horizontal.jpg"/>
          <p:cNvPicPr>
            <a:picLocks noChangeAspect="1"/>
          </p:cNvPicPr>
          <p:nvPr/>
        </p:nvPicPr>
        <p:blipFill>
          <a:blip r:embed="rId3"/>
          <a:stretch>
            <a:fillRect/>
          </a:stretch>
        </p:blipFill>
        <p:spPr>
          <a:xfrm>
            <a:off x="20301894" y="9828195"/>
            <a:ext cx="4538896" cy="4538897"/>
          </a:xfrm>
          <a:prstGeom prst="rect">
            <a:avLst/>
          </a:prstGeom>
          <a:ln w="12700">
            <a:miter lim="400000"/>
          </a:ln>
        </p:spPr>
      </p:pic>
      <p:sp>
        <p:nvSpPr>
          <p:cNvPr id="395" name="Interview fundings reflect synergistic relationships between health systems, work environments, professional norms, and individual wellbeing."/>
          <p:cNvSpPr txBox="1"/>
          <p:nvPr/>
        </p:nvSpPr>
        <p:spPr>
          <a:xfrm>
            <a:off x="1008184" y="5177698"/>
            <a:ext cx="22789661" cy="305071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635000" indent="-635000" algn="l">
              <a:spcBef>
                <a:spcPts val="5900"/>
              </a:spcBef>
              <a:buSzPct val="125000"/>
              <a:buChar char="•"/>
              <a:defRPr sz="4800" b="0"/>
            </a:lvl1pPr>
          </a:lstStyle>
          <a:p>
            <a:r>
              <a:rPr lang="en-US" b="1" dirty="0"/>
              <a:t>Strengthening team solidarity. </a:t>
            </a:r>
            <a:r>
              <a:rPr lang="en-US" dirty="0"/>
              <a:t>“Everybody was dealing with crazy stuff. So, you know, it was unifying. I think everybody was kind of working together to try to, you know, help each other, because we knew that we were the only ones there, and that we needed to stick together.” (0410, Miami) </a:t>
            </a:r>
            <a:endParaRPr dirty="0"/>
          </a:p>
        </p:txBody>
      </p:sp>
      <p:sp>
        <p:nvSpPr>
          <p:cNvPr id="396" name="Medical institutions may fail physicians doubly: by fostering burnout, and then failing to provide programs to address it adequately."/>
          <p:cNvSpPr txBox="1"/>
          <p:nvPr/>
        </p:nvSpPr>
        <p:spPr>
          <a:xfrm>
            <a:off x="1008184" y="7913579"/>
            <a:ext cx="22625538" cy="305071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635000" indent="-635000" algn="l">
              <a:spcBef>
                <a:spcPts val="5900"/>
              </a:spcBef>
              <a:buSzPct val="125000"/>
              <a:buChar char="•"/>
              <a:defRPr sz="4800" b="0"/>
            </a:lvl1pPr>
          </a:lstStyle>
          <a:p>
            <a:r>
              <a:rPr lang="en-US" b="1" dirty="0"/>
              <a:t>Getting rid of “stupid stuff.” </a:t>
            </a:r>
            <a:r>
              <a:rPr lang="en-US" dirty="0"/>
              <a:t>“All of these kind of like pet projects and side distractions to like getting serious work done just stopped, and this got pushed way up to the front.” (0203, NOLA)</a:t>
            </a:r>
            <a:endParaRPr b="1" dirty="0"/>
          </a:p>
        </p:txBody>
      </p:sp>
      <p:sp>
        <p:nvSpPr>
          <p:cNvPr id="3" name="Medical institutions may fail physicians doubly: by fostering burnout, and then failing to provide programs to address it adequately.">
            <a:extLst>
              <a:ext uri="{FF2B5EF4-FFF2-40B4-BE49-F238E27FC236}">
                <a16:creationId xmlns:a16="http://schemas.microsoft.com/office/drawing/2014/main" id="{8B594E39-0636-A9E0-6A21-BD781586ABA8}"/>
              </a:ext>
            </a:extLst>
          </p:cNvPr>
          <p:cNvSpPr txBox="1"/>
          <p:nvPr/>
        </p:nvSpPr>
        <p:spPr>
          <a:xfrm>
            <a:off x="1008185" y="10461535"/>
            <a:ext cx="20761266" cy="305071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635000" indent="-635000" algn="l">
              <a:spcBef>
                <a:spcPts val="5900"/>
              </a:spcBef>
              <a:buSzPct val="125000"/>
              <a:buChar char="•"/>
              <a:defRPr sz="4800" b="0"/>
            </a:lvl1pPr>
          </a:lstStyle>
          <a:p>
            <a:r>
              <a:rPr lang="en-US" b="1" dirty="0"/>
              <a:t>Sharing of information and resources across institutions</a:t>
            </a:r>
            <a:r>
              <a:rPr lang="en-US" dirty="0"/>
              <a:t>: “That was one of the amazing things, just the connectivity and sharing between physicians around town that I never experienced before.” (0209, NOLA)  </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3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 grpId="0" animBg="1" advAuto="0"/>
      <p:bldP spid="395" grpId="0" animBg="1" advAuto="0"/>
      <p:bldP spid="396" grpId="0" animBg="1" advAuto="0"/>
      <p:bldP spid="3" grpId="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Discussion"/>
          <p:cNvSpPr txBox="1">
            <a:spLocks noGrp="1"/>
          </p:cNvSpPr>
          <p:nvPr>
            <p:ph type="title"/>
          </p:nvPr>
        </p:nvSpPr>
        <p:spPr>
          <a:xfrm>
            <a:off x="1689100" y="998133"/>
            <a:ext cx="21005800" cy="2286000"/>
          </a:xfrm>
          <a:prstGeom prst="rect">
            <a:avLst/>
          </a:prstGeom>
        </p:spPr>
        <p:txBody>
          <a:bodyPr>
            <a:noAutofit/>
          </a:bodyPr>
          <a:lstStyle>
            <a:lvl1pPr>
              <a:defRPr b="1">
                <a:latin typeface="Helvetica Neue"/>
                <a:ea typeface="Helvetica Neue"/>
                <a:cs typeface="Helvetica Neue"/>
                <a:sym typeface="Helvetica Neue"/>
              </a:defRPr>
            </a:lvl1pPr>
          </a:lstStyle>
          <a:p>
            <a:r>
              <a:rPr lang="en-US" sz="8000" dirty="0"/>
              <a:t>“How have you been feeling about your job during the pandemic?” </a:t>
            </a:r>
            <a:endParaRPr sz="8000" dirty="0"/>
          </a:p>
        </p:txBody>
      </p:sp>
      <p:sp>
        <p:nvSpPr>
          <p:cNvPr id="392" name="Understanding and combatting stress and burnout in medicine demands a structural perspective."/>
          <p:cNvSpPr txBox="1">
            <a:spLocks noGrp="1"/>
          </p:cNvSpPr>
          <p:nvPr>
            <p:ph type="body" sz="quarter" idx="1"/>
          </p:nvPr>
        </p:nvSpPr>
        <p:spPr>
          <a:xfrm>
            <a:off x="2088403" y="7857442"/>
            <a:ext cx="20207194" cy="2960107"/>
          </a:xfrm>
          <a:prstGeom prst="rect">
            <a:avLst/>
          </a:prstGeom>
        </p:spPr>
        <p:txBody>
          <a:bodyPr>
            <a:normAutofit lnSpcReduction="10000"/>
          </a:bodyPr>
          <a:lstStyle/>
          <a:p>
            <a:r>
              <a:rPr lang="en-US" b="1" dirty="0"/>
              <a:t>Many responses were truly mixed. (n=24)</a:t>
            </a:r>
            <a:r>
              <a:rPr lang="en-US" dirty="0"/>
              <a:t> Some commented on pride and exhaustion at the same time, while others reflected on a rollercoaster of emotions: feeling burned out in certain phases and gratified in others. </a:t>
            </a:r>
            <a:endParaRPr dirty="0"/>
          </a:p>
        </p:txBody>
      </p:sp>
      <p:pic>
        <p:nvPicPr>
          <p:cNvPr id="393" name="STEPPS logo with text_horizontal.jpg" descr="STEPPS logo with text_horizontal.jpg"/>
          <p:cNvPicPr>
            <a:picLocks noChangeAspect="1"/>
          </p:cNvPicPr>
          <p:nvPr/>
        </p:nvPicPr>
        <p:blipFill>
          <a:blip r:embed="rId3"/>
          <a:stretch>
            <a:fillRect/>
          </a:stretch>
        </p:blipFill>
        <p:spPr>
          <a:xfrm>
            <a:off x="20301894" y="9828195"/>
            <a:ext cx="4538896" cy="4538897"/>
          </a:xfrm>
          <a:prstGeom prst="rect">
            <a:avLst/>
          </a:prstGeom>
          <a:ln w="12700">
            <a:miter lim="400000"/>
          </a:ln>
        </p:spPr>
      </p:pic>
      <p:sp>
        <p:nvSpPr>
          <p:cNvPr id="2" name="Understanding and combatting stress and burnout in medicine demands a structural perspective.">
            <a:extLst>
              <a:ext uri="{FF2B5EF4-FFF2-40B4-BE49-F238E27FC236}">
                <a16:creationId xmlns:a16="http://schemas.microsoft.com/office/drawing/2014/main" id="{98860678-3C4F-934E-AAFA-908401181EC3}"/>
              </a:ext>
            </a:extLst>
          </p:cNvPr>
          <p:cNvSpPr txBox="1">
            <a:spLocks/>
          </p:cNvSpPr>
          <p:nvPr/>
        </p:nvSpPr>
        <p:spPr>
          <a:xfrm>
            <a:off x="2088403" y="3525023"/>
            <a:ext cx="20207194" cy="433241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63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hangingPunct="1"/>
            <a:r>
              <a:rPr lang="en-US" b="1" dirty="0"/>
              <a:t>Many responded very positively. (n=23) </a:t>
            </a:r>
            <a:r>
              <a:rPr lang="en-US" dirty="0"/>
              <a:t>These participants reflected on the meaning they found in working during the pandemic, their gratitude for stable employment, the appreciation and support they received from hospital leadership, their accomplishments, and their ability to practice without the usual “bullshit.”  n=23</a:t>
            </a:r>
          </a:p>
        </p:txBody>
      </p:sp>
      <p:sp>
        <p:nvSpPr>
          <p:cNvPr id="3" name="Understanding and combatting stress and burnout in medicine demands a structural perspective.">
            <a:extLst>
              <a:ext uri="{FF2B5EF4-FFF2-40B4-BE49-F238E27FC236}">
                <a16:creationId xmlns:a16="http://schemas.microsoft.com/office/drawing/2014/main" id="{636C2F0D-2FE6-B61F-D226-3F8C9EC61F7B}"/>
              </a:ext>
            </a:extLst>
          </p:cNvPr>
          <p:cNvSpPr txBox="1">
            <a:spLocks/>
          </p:cNvSpPr>
          <p:nvPr/>
        </p:nvSpPr>
        <p:spPr>
          <a:xfrm>
            <a:off x="2088403" y="10617589"/>
            <a:ext cx="18793941" cy="296010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63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hangingPunct="1"/>
            <a:r>
              <a:rPr lang="en-US" b="1" dirty="0"/>
              <a:t>Only a handful responded very negatively. (n=8) </a:t>
            </a:r>
            <a:r>
              <a:rPr lang="en-US" dirty="0"/>
              <a:t>These participants described feelings of resentment, abandonment, and burnout. </a:t>
            </a:r>
          </a:p>
        </p:txBody>
      </p:sp>
    </p:spTree>
    <p:extLst>
      <p:ext uri="{BB962C8B-B14F-4D97-AF65-F5344CB8AC3E}">
        <p14:creationId xmlns:p14="http://schemas.microsoft.com/office/powerpoint/2010/main" val="418600947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 grpId="0" animBg="1" advAuto="0"/>
      <p:bldP spid="2" grpId="0" animBg="1" advAuto="0"/>
      <p:bldP spid="3"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 name="Acknowledgments"/>
          <p:cNvSpPr txBox="1">
            <a:spLocks noGrp="1"/>
          </p:cNvSpPr>
          <p:nvPr>
            <p:ph type="title"/>
          </p:nvPr>
        </p:nvSpPr>
        <p:spPr>
          <a:xfrm>
            <a:off x="2272856" y="1255128"/>
            <a:ext cx="14948344" cy="2651126"/>
          </a:xfrm>
          <a:prstGeom prst="rect">
            <a:avLst/>
          </a:prstGeom>
        </p:spPr>
        <p:txBody>
          <a:bodyPr vert="horz" lIns="91440" tIns="45720" rIns="91440" bIns="45720" rtlCol="0" anchor="ctr">
            <a:normAutofit/>
          </a:bodyPr>
          <a:lstStyle>
            <a:lvl1pPr>
              <a:defRPr b="1">
                <a:latin typeface="Helvetica Neue"/>
                <a:ea typeface="Helvetica Neue"/>
                <a:cs typeface="Helvetica Neue"/>
                <a:sym typeface="Helvetica Neue"/>
              </a:defRPr>
            </a:lvl1pPr>
          </a:lstStyle>
          <a:p>
            <a:pPr algn="l" defTabSz="914400">
              <a:lnSpc>
                <a:spcPct val="90000"/>
              </a:lnSpc>
              <a:spcBef>
                <a:spcPct val="0"/>
              </a:spcBef>
            </a:pPr>
            <a:r>
              <a:rPr lang="en-US" sz="8000" kern="1200" dirty="0">
                <a:solidFill>
                  <a:schemeClr val="tx1"/>
                </a:solidFill>
                <a:latin typeface="+mj-lt"/>
                <a:ea typeface="+mj-ea"/>
                <a:cs typeface="+mj-cs"/>
              </a:rPr>
              <a:t>Acknowledgments </a:t>
            </a:r>
          </a:p>
        </p:txBody>
      </p:sp>
      <p:sp>
        <p:nvSpPr>
          <p:cNvPr id="125" name="This research is supported by grant from the Greenwall Foundation, the National Institutes for Occupational Safety and Harm, and the Department of Social Medicine at UNC-Chapel Hill.…"/>
          <p:cNvSpPr txBox="1">
            <a:spLocks noGrp="1"/>
          </p:cNvSpPr>
          <p:nvPr>
            <p:ph type="body" sz="half" idx="1"/>
          </p:nvPr>
        </p:nvSpPr>
        <p:spPr>
          <a:xfrm>
            <a:off x="2272856" y="4238293"/>
            <a:ext cx="14948344" cy="8328175"/>
          </a:xfrm>
          <a:prstGeom prst="rect">
            <a:avLst/>
          </a:prstGeom>
        </p:spPr>
        <p:txBody>
          <a:bodyPr vert="horz" lIns="91440" tIns="45720" rIns="91440" bIns="45720" rtlCol="0" anchor="ctr">
            <a:normAutofit/>
          </a:bodyPr>
          <a:lstStyle/>
          <a:p>
            <a:pPr marL="622300" indent="-228600" defTabSz="914400" rtl="0">
              <a:lnSpc>
                <a:spcPct val="90000"/>
              </a:lnSpc>
              <a:spcBef>
                <a:spcPts val="5700"/>
              </a:spcBef>
              <a:buFont typeface="Arial" panose="020B0604020202020204" pitchFamily="34" charset="0"/>
              <a:buChar char="•"/>
              <a:defRPr sz="4704"/>
            </a:pPr>
            <a:r>
              <a:rPr lang="en-US" kern="1200" dirty="0">
                <a:solidFill>
                  <a:schemeClr val="tx1"/>
                </a:solidFill>
                <a:latin typeface="+mn-lt"/>
                <a:ea typeface="+mn-ea"/>
                <a:cs typeface="+mn-cs"/>
              </a:rPr>
              <a:t> This research is supported by grants from the </a:t>
            </a:r>
            <a:r>
              <a:rPr lang="en-US" kern="1200" dirty="0" err="1">
                <a:solidFill>
                  <a:schemeClr val="tx1"/>
                </a:solidFill>
                <a:latin typeface="+mn-lt"/>
                <a:ea typeface="+mn-ea"/>
                <a:cs typeface="+mn-cs"/>
              </a:rPr>
              <a:t>Greenwall</a:t>
            </a:r>
            <a:r>
              <a:rPr lang="en-US" kern="1200" dirty="0">
                <a:solidFill>
                  <a:schemeClr val="tx1"/>
                </a:solidFill>
                <a:latin typeface="+mn-lt"/>
                <a:ea typeface="+mn-ea"/>
                <a:cs typeface="+mn-cs"/>
              </a:rPr>
              <a:t> Foundation, the National Institute for Occupational Safety and Health, and the Department of Social Medicine at UNC-Chapel Hill.</a:t>
            </a:r>
          </a:p>
          <a:p>
            <a:pPr marL="622300" indent="-228600" defTabSz="914400" rtl="0">
              <a:lnSpc>
                <a:spcPct val="90000"/>
              </a:lnSpc>
              <a:spcBef>
                <a:spcPts val="5700"/>
              </a:spcBef>
              <a:buFont typeface="Arial" panose="020B0604020202020204" pitchFamily="34" charset="0"/>
              <a:buChar char="•"/>
              <a:defRPr sz="4704"/>
            </a:pPr>
            <a:r>
              <a:rPr lang="en-US" kern="1200" dirty="0">
                <a:solidFill>
                  <a:schemeClr val="tx1"/>
                </a:solidFill>
                <a:latin typeface="+mn-lt"/>
                <a:ea typeface="+mn-ea"/>
                <a:cs typeface="+mn-cs"/>
              </a:rPr>
              <a:t> We are grateful to the physicians who took the time to share their experiences with us.</a:t>
            </a:r>
          </a:p>
        </p:txBody>
      </p:sp>
      <p:sp>
        <p:nvSpPr>
          <p:cNvPr id="131" name="Rectangle 13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177760" y="0"/>
            <a:ext cx="4206240" cy="13716000"/>
          </a:xfrm>
          <a:prstGeom prst="rect">
            <a:avLst/>
          </a:prstGeom>
          <a:solidFill>
            <a:srgbClr val="2E4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30800" y="4717826"/>
            <a:ext cx="4280344" cy="4280344"/>
          </a:xfrm>
          <a:prstGeom prst="ellipse">
            <a:avLst/>
          </a:prstGeom>
          <a:solidFill>
            <a:srgbClr val="FFFFFF"/>
          </a:solidFill>
          <a:ln w="22225">
            <a:solidFill>
              <a:srgbClr val="F662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6" name="STEPPS logo with text_horizontal.jpg" descr="STEPPS logo with text_horizontal.jpg"/>
          <p:cNvPicPr>
            <a:picLocks noChangeAspect="1"/>
          </p:cNvPicPr>
          <p:nvPr/>
        </p:nvPicPr>
        <p:blipFill>
          <a:blip r:embed="rId2"/>
          <a:stretch>
            <a:fillRect/>
          </a:stretch>
        </p:blipFill>
        <p:spPr>
          <a:xfrm>
            <a:off x="18827974" y="5715002"/>
            <a:ext cx="2285996" cy="2285996"/>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Conceptual Model"/>
          <p:cNvSpPr txBox="1">
            <a:spLocks noGrp="1"/>
          </p:cNvSpPr>
          <p:nvPr>
            <p:ph type="title"/>
          </p:nvPr>
        </p:nvSpPr>
        <p:spPr>
          <a:xfrm>
            <a:off x="304800" y="419100"/>
            <a:ext cx="23844738" cy="2286000"/>
          </a:xfrm>
          <a:prstGeom prst="rect">
            <a:avLst/>
          </a:prstGeom>
        </p:spPr>
        <p:txBody>
          <a:bodyPr>
            <a:normAutofit/>
          </a:bodyPr>
          <a:lstStyle>
            <a:lvl1pPr>
              <a:defRPr b="1">
                <a:latin typeface="Helvetica Neue"/>
                <a:ea typeface="Helvetica Neue"/>
                <a:cs typeface="Helvetica Neue"/>
                <a:sym typeface="Helvetica Neue"/>
              </a:defRPr>
            </a:lvl1pPr>
          </a:lstStyle>
          <a:p>
            <a:r>
              <a:rPr lang="en-US" sz="7000" dirty="0"/>
              <a:t>What changes would you recommend to improve physician stress and wellbeing?  </a:t>
            </a:r>
            <a:endParaRPr sz="7000" dirty="0"/>
          </a:p>
        </p:txBody>
      </p:sp>
      <p:pic>
        <p:nvPicPr>
          <p:cNvPr id="224" name="STEPPS logo with text_horizontal.jpg" descr="STEPPS logo with text_horizontal.jpg"/>
          <p:cNvPicPr>
            <a:picLocks noChangeAspect="1"/>
          </p:cNvPicPr>
          <p:nvPr/>
        </p:nvPicPr>
        <p:blipFill>
          <a:blip r:embed="rId3"/>
          <a:stretch>
            <a:fillRect/>
          </a:stretch>
        </p:blipFill>
        <p:spPr>
          <a:xfrm>
            <a:off x="20301894" y="9828195"/>
            <a:ext cx="4538896" cy="4538897"/>
          </a:xfrm>
          <a:prstGeom prst="rect">
            <a:avLst/>
          </a:prstGeom>
          <a:ln w="12700">
            <a:miter lim="400000"/>
          </a:ln>
        </p:spPr>
      </p:pic>
      <p:graphicFrame>
        <p:nvGraphicFramePr>
          <p:cNvPr id="2" name="Table 3">
            <a:extLst>
              <a:ext uri="{FF2B5EF4-FFF2-40B4-BE49-F238E27FC236}">
                <a16:creationId xmlns:a16="http://schemas.microsoft.com/office/drawing/2014/main" id="{A908FAE7-A573-393C-C738-C625664F2FA5}"/>
              </a:ext>
            </a:extLst>
          </p:cNvPr>
          <p:cNvGraphicFramePr>
            <a:graphicFrameLocks noGrp="1"/>
          </p:cNvGraphicFramePr>
          <p:nvPr>
            <p:extLst>
              <p:ext uri="{D42A27DB-BD31-4B8C-83A1-F6EECF244321}">
                <p14:modId xmlns:p14="http://schemas.microsoft.com/office/powerpoint/2010/main" val="431916386"/>
              </p:ext>
            </p:extLst>
          </p:nvPr>
        </p:nvGraphicFramePr>
        <p:xfrm>
          <a:off x="4222978" y="2705100"/>
          <a:ext cx="15938044" cy="10728960"/>
        </p:xfrm>
        <a:graphic>
          <a:graphicData uri="http://schemas.openxmlformats.org/drawingml/2006/table">
            <a:tbl>
              <a:tblPr firstRow="1" bandRow="1">
                <a:tableStyleId>{5940675A-B579-460E-94D1-54222C63F5DA}</a:tableStyleId>
              </a:tblPr>
              <a:tblGrid>
                <a:gridCol w="15938044">
                  <a:extLst>
                    <a:ext uri="{9D8B030D-6E8A-4147-A177-3AD203B41FA5}">
                      <a16:colId xmlns:a16="http://schemas.microsoft.com/office/drawing/2014/main" val="324786120"/>
                    </a:ext>
                  </a:extLst>
                </a:gridCol>
              </a:tblGrid>
              <a:tr h="452902">
                <a:tc>
                  <a:txBody>
                    <a:bodyPr/>
                    <a:lstStyle/>
                    <a:p>
                      <a:pPr algn="l"/>
                      <a:r>
                        <a:rPr lang="en-US" sz="4400" b="1" dirty="0"/>
                        <a:t>Leadership communication and planning </a:t>
                      </a:r>
                    </a:p>
                  </a:txBody>
                  <a:tcPr>
                    <a:solidFill>
                      <a:schemeClr val="bg1">
                        <a:lumMod val="75000"/>
                      </a:schemeClr>
                    </a:solidFill>
                  </a:tcPr>
                </a:tc>
                <a:extLst>
                  <a:ext uri="{0D108BD9-81ED-4DB2-BD59-A6C34878D82A}">
                    <a16:rowId xmlns:a16="http://schemas.microsoft.com/office/drawing/2014/main" val="4138786846"/>
                  </a:ext>
                </a:extLst>
              </a:tr>
              <a:tr h="370840">
                <a:tc>
                  <a:txBody>
                    <a:bodyPr/>
                    <a:lstStyle/>
                    <a:p>
                      <a:pPr algn="l"/>
                      <a:r>
                        <a:rPr lang="en-US" sz="3000" dirty="0"/>
                        <a:t>Regular, consistent, transparent communication around decisions and policies (n=19)</a:t>
                      </a:r>
                    </a:p>
                    <a:p>
                      <a:pPr algn="l"/>
                      <a:r>
                        <a:rPr lang="en-US" sz="3000" dirty="0"/>
                        <a:t>Better leadership planning (proactive, not reactive), including crisis standards (n=11)</a:t>
                      </a:r>
                    </a:p>
                    <a:p>
                      <a:pPr algn="l"/>
                      <a:r>
                        <a:rPr lang="en-US" sz="3000" dirty="0"/>
                        <a:t>Listen to physicians and engage their feedback (n=9)</a:t>
                      </a:r>
                    </a:p>
                    <a:p>
                      <a:pPr algn="l"/>
                      <a:r>
                        <a:rPr lang="en-US" sz="3000" dirty="0"/>
                        <a:t>Check in on staff wellness and needs (n=8)</a:t>
                      </a:r>
                    </a:p>
                  </a:txBody>
                  <a:tcPr/>
                </a:tc>
                <a:extLst>
                  <a:ext uri="{0D108BD9-81ED-4DB2-BD59-A6C34878D82A}">
                    <a16:rowId xmlns:a16="http://schemas.microsoft.com/office/drawing/2014/main" val="3760024181"/>
                  </a:ext>
                </a:extLst>
              </a:tr>
              <a:tr h="370840">
                <a:tc>
                  <a:txBody>
                    <a:bodyPr/>
                    <a:lstStyle/>
                    <a:p>
                      <a:pPr algn="l"/>
                      <a:r>
                        <a:rPr lang="en-US" sz="4400" b="1" dirty="0"/>
                        <a:t>Material support </a:t>
                      </a:r>
                    </a:p>
                  </a:txBody>
                  <a:tcPr>
                    <a:solidFill>
                      <a:schemeClr val="bg1">
                        <a:lumMod val="75000"/>
                      </a:schemeClr>
                    </a:solidFill>
                  </a:tcPr>
                </a:tc>
                <a:extLst>
                  <a:ext uri="{0D108BD9-81ED-4DB2-BD59-A6C34878D82A}">
                    <a16:rowId xmlns:a16="http://schemas.microsoft.com/office/drawing/2014/main" val="2567048145"/>
                  </a:ext>
                </a:extLst>
              </a:tr>
              <a:tr h="370840">
                <a:tc>
                  <a:txBody>
                    <a:bodyPr/>
                    <a:lstStyle/>
                    <a:p>
                      <a:pPr algn="l"/>
                      <a:r>
                        <a:rPr lang="en-US" sz="3000" dirty="0"/>
                        <a:t>Hire more staff (n=14)</a:t>
                      </a:r>
                    </a:p>
                    <a:p>
                      <a:pPr algn="l"/>
                      <a:r>
                        <a:rPr lang="en-US" sz="3000" dirty="0"/>
                        <a:t>Provide food and drinks (n=10)</a:t>
                      </a:r>
                    </a:p>
                    <a:p>
                      <a:pPr algn="l"/>
                      <a:r>
                        <a:rPr lang="en-US" sz="3000" dirty="0"/>
                        <a:t>Access to testing and adequate PPE (n=8)</a:t>
                      </a:r>
                    </a:p>
                    <a:p>
                      <a:pPr algn="l"/>
                      <a:r>
                        <a:rPr lang="en-US" sz="3000" dirty="0"/>
                        <a:t>Hazard pay (n=7)</a:t>
                      </a:r>
                    </a:p>
                    <a:p>
                      <a:pPr algn="l"/>
                      <a:r>
                        <a:rPr lang="en-US" sz="3000" dirty="0"/>
                        <a:t>Childcare support (n=6)</a:t>
                      </a:r>
                    </a:p>
                    <a:p>
                      <a:pPr algn="l"/>
                      <a:r>
                        <a:rPr lang="en-US" sz="3000" dirty="0"/>
                        <a:t>Adequate supplies and resources (n=6)</a:t>
                      </a:r>
                    </a:p>
                  </a:txBody>
                  <a:tcPr/>
                </a:tc>
                <a:extLst>
                  <a:ext uri="{0D108BD9-81ED-4DB2-BD59-A6C34878D82A}">
                    <a16:rowId xmlns:a16="http://schemas.microsoft.com/office/drawing/2014/main" val="702491790"/>
                  </a:ext>
                </a:extLst>
              </a:tr>
              <a:tr h="370840">
                <a:tc>
                  <a:txBody>
                    <a:bodyPr/>
                    <a:lstStyle/>
                    <a:p>
                      <a:pPr algn="l"/>
                      <a:r>
                        <a:rPr lang="en-US" sz="4400" b="1" dirty="0"/>
                        <a:t>Mental health support and infrastructure </a:t>
                      </a:r>
                    </a:p>
                  </a:txBody>
                  <a:tcPr>
                    <a:solidFill>
                      <a:schemeClr val="bg1">
                        <a:lumMod val="75000"/>
                      </a:schemeClr>
                    </a:solidFill>
                  </a:tcPr>
                </a:tc>
                <a:extLst>
                  <a:ext uri="{0D108BD9-81ED-4DB2-BD59-A6C34878D82A}">
                    <a16:rowId xmlns:a16="http://schemas.microsoft.com/office/drawing/2014/main" val="4195431124"/>
                  </a:ext>
                </a:extLst>
              </a:tr>
              <a:tr h="370840">
                <a:tc>
                  <a:txBody>
                    <a:bodyPr/>
                    <a:lstStyle/>
                    <a:p>
                      <a:pPr algn="l"/>
                      <a:r>
                        <a:rPr lang="en-US" sz="3000" dirty="0"/>
                        <a:t>Institutional initiatives (n=13)</a:t>
                      </a:r>
                    </a:p>
                    <a:p>
                      <a:pPr algn="l"/>
                      <a:r>
                        <a:rPr lang="en-US" sz="3000" dirty="0"/>
                        <a:t>Destigmatize mental illness (n=9)</a:t>
                      </a:r>
                    </a:p>
                    <a:p>
                      <a:pPr algn="l"/>
                      <a:r>
                        <a:rPr lang="en-US" sz="3000" dirty="0"/>
                        <a:t>Insurance coverage for therapy/improve access to therapy (n=8)</a:t>
                      </a:r>
                    </a:p>
                  </a:txBody>
                  <a:tcPr/>
                </a:tc>
                <a:extLst>
                  <a:ext uri="{0D108BD9-81ED-4DB2-BD59-A6C34878D82A}">
                    <a16:rowId xmlns:a16="http://schemas.microsoft.com/office/drawing/2014/main" val="3015176898"/>
                  </a:ext>
                </a:extLst>
              </a:tr>
              <a:tr h="370840">
                <a:tc>
                  <a:txBody>
                    <a:bodyPr/>
                    <a:lstStyle/>
                    <a:p>
                      <a:pPr algn="l"/>
                      <a:r>
                        <a:rPr lang="en-US" sz="4400" b="1" dirty="0"/>
                        <a:t>Opportunities to rest </a:t>
                      </a:r>
                    </a:p>
                  </a:txBody>
                  <a:tcPr>
                    <a:solidFill>
                      <a:schemeClr val="bg1">
                        <a:lumMod val="75000"/>
                      </a:schemeClr>
                    </a:solidFill>
                  </a:tcPr>
                </a:tc>
                <a:extLst>
                  <a:ext uri="{0D108BD9-81ED-4DB2-BD59-A6C34878D82A}">
                    <a16:rowId xmlns:a16="http://schemas.microsoft.com/office/drawing/2014/main" val="2709146467"/>
                  </a:ext>
                </a:extLst>
              </a:tr>
              <a:tr h="370840">
                <a:tc>
                  <a:txBody>
                    <a:bodyPr/>
                    <a:lstStyle/>
                    <a:p>
                      <a:pPr algn="l"/>
                      <a:r>
                        <a:rPr lang="en-US" sz="3000" dirty="0"/>
                        <a:t>Flexible schedules (n=14)</a:t>
                      </a:r>
                    </a:p>
                    <a:p>
                      <a:pPr algn="l"/>
                      <a:r>
                        <a:rPr lang="en-US" sz="3000" dirty="0"/>
                        <a:t>More paid vacation time (n=7)</a:t>
                      </a:r>
                    </a:p>
                    <a:p>
                      <a:pPr algn="l"/>
                      <a:r>
                        <a:rPr lang="en-US" sz="3000" dirty="0"/>
                        <a:t>Offer more sick time/destigmatize sick days (n=5)</a:t>
                      </a:r>
                    </a:p>
                  </a:txBody>
                  <a:tcPr/>
                </a:tc>
                <a:extLst>
                  <a:ext uri="{0D108BD9-81ED-4DB2-BD59-A6C34878D82A}">
                    <a16:rowId xmlns:a16="http://schemas.microsoft.com/office/drawing/2014/main" val="1822092897"/>
                  </a:ext>
                </a:extLst>
              </a:tr>
            </a:tbl>
          </a:graphicData>
        </a:graphic>
      </p:graphicFrame>
    </p:spTree>
    <p:extLst>
      <p:ext uri="{BB962C8B-B14F-4D97-AF65-F5344CB8AC3E}">
        <p14:creationId xmlns:p14="http://schemas.microsoft.com/office/powerpoint/2010/main" val="265043384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Discussion"/>
          <p:cNvSpPr txBox="1">
            <a:spLocks noGrp="1"/>
          </p:cNvSpPr>
          <p:nvPr>
            <p:ph type="title"/>
          </p:nvPr>
        </p:nvSpPr>
        <p:spPr>
          <a:prstGeom prst="rect">
            <a:avLst/>
          </a:prstGeom>
        </p:spPr>
        <p:txBody>
          <a:bodyPr/>
          <a:lstStyle>
            <a:lvl1pPr>
              <a:defRPr b="1">
                <a:latin typeface="Helvetica Neue"/>
                <a:ea typeface="Helvetica Neue"/>
                <a:cs typeface="Helvetica Neue"/>
                <a:sym typeface="Helvetica Neue"/>
              </a:defRPr>
            </a:lvl1pPr>
          </a:lstStyle>
          <a:p>
            <a:r>
              <a:rPr lang="en-US" dirty="0"/>
              <a:t>Takeaways</a:t>
            </a:r>
            <a:endParaRPr dirty="0"/>
          </a:p>
        </p:txBody>
      </p:sp>
      <p:sp>
        <p:nvSpPr>
          <p:cNvPr id="392" name="Understanding and combatting stress and burnout in medicine demands a structural perspective."/>
          <p:cNvSpPr txBox="1">
            <a:spLocks noGrp="1"/>
          </p:cNvSpPr>
          <p:nvPr>
            <p:ph type="body" sz="quarter" idx="1"/>
          </p:nvPr>
        </p:nvSpPr>
        <p:spPr>
          <a:xfrm>
            <a:off x="2558044" y="2944580"/>
            <a:ext cx="19000585" cy="3050718"/>
          </a:xfrm>
          <a:prstGeom prst="rect">
            <a:avLst/>
          </a:prstGeom>
        </p:spPr>
        <p:txBody>
          <a:bodyPr/>
          <a:lstStyle/>
          <a:p>
            <a:r>
              <a:rPr dirty="0"/>
              <a:t>Understanding and combatting stress and burnout in </a:t>
            </a:r>
            <a:r>
              <a:rPr lang="en-US" dirty="0"/>
              <a:t>contemporary </a:t>
            </a:r>
            <a:r>
              <a:rPr dirty="0"/>
              <a:t>medicine demands a s</a:t>
            </a:r>
            <a:r>
              <a:rPr lang="en-US" dirty="0"/>
              <a:t>ystems</a:t>
            </a:r>
            <a:r>
              <a:rPr dirty="0"/>
              <a:t> perspective. </a:t>
            </a:r>
          </a:p>
        </p:txBody>
      </p:sp>
      <p:pic>
        <p:nvPicPr>
          <p:cNvPr id="393" name="STEPPS logo with text_horizontal.jpg" descr="STEPPS logo with text_horizontal.jpg"/>
          <p:cNvPicPr>
            <a:picLocks noChangeAspect="1"/>
          </p:cNvPicPr>
          <p:nvPr/>
        </p:nvPicPr>
        <p:blipFill>
          <a:blip r:embed="rId3"/>
          <a:stretch>
            <a:fillRect/>
          </a:stretch>
        </p:blipFill>
        <p:spPr>
          <a:xfrm>
            <a:off x="20301894" y="9828195"/>
            <a:ext cx="4538896" cy="4538897"/>
          </a:xfrm>
          <a:prstGeom prst="rect">
            <a:avLst/>
          </a:prstGeom>
          <a:ln w="12700">
            <a:miter lim="400000"/>
          </a:ln>
        </p:spPr>
      </p:pic>
      <p:sp>
        <p:nvSpPr>
          <p:cNvPr id="395" name="Interview fundings reflect synergistic relationships between health systems, work environments, professional norms, and individual wellbeing."/>
          <p:cNvSpPr txBox="1"/>
          <p:nvPr/>
        </p:nvSpPr>
        <p:spPr>
          <a:xfrm>
            <a:off x="2480885" y="5590390"/>
            <a:ext cx="18666210" cy="305071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635000" indent="-635000" algn="l">
              <a:spcBef>
                <a:spcPts val="5900"/>
              </a:spcBef>
              <a:buSzPct val="125000"/>
              <a:buChar char="•"/>
              <a:defRPr sz="4800" b="0"/>
            </a:lvl1pPr>
          </a:lstStyle>
          <a:p>
            <a:r>
              <a:rPr dirty="0"/>
              <a:t>Interview f</a:t>
            </a:r>
            <a:r>
              <a:rPr lang="en-US" dirty="0"/>
              <a:t>i</a:t>
            </a:r>
            <a:r>
              <a:rPr dirty="0"/>
              <a:t>ndings reflect relationships</a:t>
            </a:r>
            <a:r>
              <a:rPr lang="en-US" dirty="0"/>
              <a:t> among</a:t>
            </a:r>
            <a:r>
              <a:rPr dirty="0"/>
              <a:t> health systems, work environments, professional norms, and individual wellbeing.</a:t>
            </a:r>
            <a:r>
              <a:rPr lang="en-US" dirty="0"/>
              <a:t> Focusing solely on “heal thyself” interventions does not acknowledge or mitigate system-produced stressors.</a:t>
            </a:r>
            <a:endParaRPr dirty="0"/>
          </a:p>
        </p:txBody>
      </p:sp>
      <p:sp>
        <p:nvSpPr>
          <p:cNvPr id="396" name="Medical institutions may fail physicians doubly: by fostering burnout, and then failing to provide programs to address it adequately."/>
          <p:cNvSpPr txBox="1"/>
          <p:nvPr/>
        </p:nvSpPr>
        <p:spPr>
          <a:xfrm>
            <a:off x="2480885" y="8545454"/>
            <a:ext cx="19422230" cy="305071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635000" indent="-635000" algn="l">
              <a:spcBef>
                <a:spcPts val="5900"/>
              </a:spcBef>
              <a:buSzPct val="125000"/>
              <a:buChar char="•"/>
              <a:defRPr sz="4800" b="0"/>
            </a:lvl1pPr>
          </a:lstStyle>
          <a:p>
            <a:r>
              <a:rPr dirty="0"/>
              <a:t>Medical institutions may fail physicians </a:t>
            </a:r>
            <a:r>
              <a:rPr lang="en-US" dirty="0"/>
              <a:t>twice: </a:t>
            </a:r>
            <a:r>
              <a:rPr dirty="0"/>
              <a:t>by fostering</a:t>
            </a:r>
            <a:r>
              <a:rPr lang="en-US" dirty="0"/>
              <a:t> occupational stress and risk of</a:t>
            </a:r>
            <a:r>
              <a:rPr dirty="0"/>
              <a:t> burnout, and then</a:t>
            </a:r>
            <a:r>
              <a:rPr lang="en-US" dirty="0"/>
              <a:t> by</a:t>
            </a:r>
            <a:r>
              <a:rPr dirty="0"/>
              <a:t> failing </a:t>
            </a:r>
            <a:r>
              <a:rPr lang="en-US" dirty="0"/>
              <a:t>to respond to these threats to health and wellbeing.</a:t>
            </a:r>
            <a:endParaRPr dirty="0"/>
          </a:p>
        </p:txBody>
      </p:sp>
    </p:spTree>
    <p:extLst>
      <p:ext uri="{BB962C8B-B14F-4D97-AF65-F5344CB8AC3E}">
        <p14:creationId xmlns:p14="http://schemas.microsoft.com/office/powerpoint/2010/main" val="170391369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3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 grpId="0" animBg="1" advAuto="0"/>
      <p:bldP spid="395" grpId="0" animBg="1" advAuto="0"/>
      <p:bldP spid="396"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The Team"/>
          <p:cNvSpPr txBox="1">
            <a:spLocks noGrp="1"/>
          </p:cNvSpPr>
          <p:nvPr>
            <p:ph type="title"/>
          </p:nvPr>
        </p:nvSpPr>
        <p:spPr>
          <a:prstGeom prst="rect">
            <a:avLst/>
          </a:prstGeom>
        </p:spPr>
        <p:txBody>
          <a:bodyPr/>
          <a:lstStyle>
            <a:lvl1pPr>
              <a:defRPr b="1">
                <a:latin typeface="Helvetica Neue"/>
                <a:ea typeface="Helvetica Neue"/>
                <a:cs typeface="Helvetica Neue"/>
                <a:sym typeface="Helvetica Neue"/>
              </a:defRPr>
            </a:lvl1pPr>
          </a:lstStyle>
          <a:p>
            <a:r>
              <a:t>The Team</a:t>
            </a:r>
          </a:p>
        </p:txBody>
      </p:sp>
      <p:pic>
        <p:nvPicPr>
          <p:cNvPr id="130" name="STEPPS logo with text_horizontal.jpg" descr="STEPPS logo with text_horizontal.jpg"/>
          <p:cNvPicPr>
            <a:picLocks noChangeAspect="1"/>
          </p:cNvPicPr>
          <p:nvPr/>
        </p:nvPicPr>
        <p:blipFill>
          <a:blip r:embed="rId3"/>
          <a:stretch>
            <a:fillRect/>
          </a:stretch>
        </p:blipFill>
        <p:spPr>
          <a:xfrm>
            <a:off x="20301894" y="9828195"/>
            <a:ext cx="4538896" cy="4538897"/>
          </a:xfrm>
          <a:prstGeom prst="rect">
            <a:avLst/>
          </a:prstGeom>
          <a:ln w="12700">
            <a:miter lim="400000"/>
          </a:ln>
        </p:spPr>
      </p:pic>
      <p:pic>
        <p:nvPicPr>
          <p:cNvPr id="131" name="Jenkins_Headshot.jpg" descr="Jenkins_Headshot.jpg"/>
          <p:cNvPicPr>
            <a:picLocks noChangeAspect="1"/>
          </p:cNvPicPr>
          <p:nvPr/>
        </p:nvPicPr>
        <p:blipFill>
          <a:blip r:embed="rId4"/>
          <a:stretch>
            <a:fillRect/>
          </a:stretch>
        </p:blipFill>
        <p:spPr>
          <a:xfrm>
            <a:off x="9549825" y="2561315"/>
            <a:ext cx="5284350" cy="3963263"/>
          </a:xfrm>
          <a:prstGeom prst="rect">
            <a:avLst/>
          </a:prstGeom>
          <a:ln w="12700">
            <a:miter lim="400000"/>
          </a:ln>
        </p:spPr>
      </p:pic>
      <p:pic>
        <p:nvPicPr>
          <p:cNvPr id="133" name="John Staley Head Shot.jpg" descr="John Staley Head Shot.jpg"/>
          <p:cNvPicPr>
            <a:picLocks noChangeAspect="1"/>
          </p:cNvPicPr>
          <p:nvPr/>
        </p:nvPicPr>
        <p:blipFill>
          <a:blip r:embed="rId5"/>
          <a:stretch>
            <a:fillRect/>
          </a:stretch>
        </p:blipFill>
        <p:spPr>
          <a:xfrm>
            <a:off x="16764448" y="822270"/>
            <a:ext cx="4000179" cy="5333571"/>
          </a:xfrm>
          <a:prstGeom prst="rect">
            <a:avLst/>
          </a:prstGeom>
          <a:ln w="12700">
            <a:miter lim="400000"/>
          </a:ln>
        </p:spPr>
      </p:pic>
      <p:pic>
        <p:nvPicPr>
          <p:cNvPr id="134" name="alyssarb.jpg" descr="alyssarb.jpg"/>
          <p:cNvPicPr>
            <a:picLocks noChangeAspect="1"/>
          </p:cNvPicPr>
          <p:nvPr/>
        </p:nvPicPr>
        <p:blipFill>
          <a:blip r:embed="rId6"/>
          <a:stretch>
            <a:fillRect/>
          </a:stretch>
        </p:blipFill>
        <p:spPr>
          <a:xfrm>
            <a:off x="3408000" y="7407607"/>
            <a:ext cx="4024523" cy="5366030"/>
          </a:xfrm>
          <a:prstGeom prst="rect">
            <a:avLst/>
          </a:prstGeom>
          <a:ln w="12700">
            <a:miter lim="400000"/>
          </a:ln>
        </p:spPr>
      </p:pic>
      <p:pic>
        <p:nvPicPr>
          <p:cNvPr id="136" name="Liza-Buchbinder-Doctor Photo.jpg" descr="Liza-Buchbinder-Doctor Photo.jpg"/>
          <p:cNvPicPr>
            <a:picLocks noChangeAspect="1"/>
          </p:cNvPicPr>
          <p:nvPr/>
        </p:nvPicPr>
        <p:blipFill>
          <a:blip r:embed="rId7"/>
          <a:stretch>
            <a:fillRect/>
          </a:stretch>
        </p:blipFill>
        <p:spPr>
          <a:xfrm>
            <a:off x="10074924" y="7414351"/>
            <a:ext cx="3630230" cy="5445344"/>
          </a:xfrm>
          <a:prstGeom prst="rect">
            <a:avLst/>
          </a:prstGeom>
          <a:ln w="12700">
            <a:miter lim="400000"/>
          </a:ln>
        </p:spPr>
      </p:pic>
      <p:pic>
        <p:nvPicPr>
          <p:cNvPr id="137" name="Ken_Goodman-153-X2.jpg" descr="Ken_Goodman-153-X2.jpg"/>
          <p:cNvPicPr>
            <a:picLocks noChangeAspect="1"/>
          </p:cNvPicPr>
          <p:nvPr/>
        </p:nvPicPr>
        <p:blipFill>
          <a:blip r:embed="rId8"/>
          <a:stretch>
            <a:fillRect/>
          </a:stretch>
        </p:blipFill>
        <p:spPr>
          <a:xfrm>
            <a:off x="16246363" y="7407607"/>
            <a:ext cx="3630229" cy="5445343"/>
          </a:xfrm>
          <a:prstGeom prst="rect">
            <a:avLst/>
          </a:prstGeom>
          <a:ln w="12700">
            <a:miter lim="400000"/>
          </a:ln>
        </p:spPr>
      </p:pic>
      <p:sp>
        <p:nvSpPr>
          <p:cNvPr id="138" name="Tania Jenkins, UNC, Co-I"/>
          <p:cNvSpPr txBox="1"/>
          <p:nvPr/>
        </p:nvSpPr>
        <p:spPr>
          <a:xfrm>
            <a:off x="9877234" y="6645313"/>
            <a:ext cx="4629532" cy="56045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rPr dirty="0"/>
              <a:t>Tania Jenkins, </a:t>
            </a:r>
            <a:r>
              <a:rPr lang="en-US" dirty="0"/>
              <a:t>UNC, </a:t>
            </a:r>
            <a:r>
              <a:rPr dirty="0"/>
              <a:t>Co-I</a:t>
            </a:r>
          </a:p>
        </p:txBody>
      </p:sp>
      <p:sp>
        <p:nvSpPr>
          <p:cNvPr id="140" name="John Staley, UNC, Co-I"/>
          <p:cNvSpPr txBox="1"/>
          <p:nvPr/>
        </p:nvSpPr>
        <p:spPr>
          <a:xfrm>
            <a:off x="16636270" y="6265211"/>
            <a:ext cx="4256533" cy="56045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rPr dirty="0"/>
              <a:t>John Staley, UNC, Co-I</a:t>
            </a:r>
          </a:p>
        </p:txBody>
      </p:sp>
      <p:sp>
        <p:nvSpPr>
          <p:cNvPr id="141" name="Alyssa Browne, UNC, RA"/>
          <p:cNvSpPr txBox="1"/>
          <p:nvPr/>
        </p:nvSpPr>
        <p:spPr>
          <a:xfrm>
            <a:off x="3207207" y="12859695"/>
            <a:ext cx="4608958" cy="56044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rPr dirty="0"/>
              <a:t>Alyssa Browne, UNC, RA</a:t>
            </a:r>
          </a:p>
        </p:txBody>
      </p:sp>
      <p:sp>
        <p:nvSpPr>
          <p:cNvPr id="143" name="Liza Buchbinder, UCLA,…"/>
          <p:cNvSpPr txBox="1"/>
          <p:nvPr/>
        </p:nvSpPr>
        <p:spPr>
          <a:xfrm>
            <a:off x="9753215" y="12773637"/>
            <a:ext cx="4496563" cy="103035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rPr dirty="0"/>
              <a:t>Liza Buchbinder, UCLA, </a:t>
            </a:r>
          </a:p>
          <a:p>
            <a:r>
              <a:rPr dirty="0"/>
              <a:t>consultant</a:t>
            </a:r>
          </a:p>
        </p:txBody>
      </p:sp>
      <p:sp>
        <p:nvSpPr>
          <p:cNvPr id="144" name="Ken Goodman, U of Miami…"/>
          <p:cNvSpPr txBox="1"/>
          <p:nvPr/>
        </p:nvSpPr>
        <p:spPr>
          <a:xfrm>
            <a:off x="15732920" y="12814415"/>
            <a:ext cx="4888993" cy="103035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rPr dirty="0"/>
              <a:t>Ken Goodman, U of Miami</a:t>
            </a:r>
          </a:p>
          <a:p>
            <a:r>
              <a:rPr dirty="0"/>
              <a:t>consultant</a:t>
            </a:r>
          </a:p>
        </p:txBody>
      </p:sp>
      <p:pic>
        <p:nvPicPr>
          <p:cNvPr id="3" name="Picture 2" descr="A person smiling for the camera&#10;&#10;Description automatically generated with low confidence">
            <a:extLst>
              <a:ext uri="{FF2B5EF4-FFF2-40B4-BE49-F238E27FC236}">
                <a16:creationId xmlns:a16="http://schemas.microsoft.com/office/drawing/2014/main" id="{85B55AE3-A555-3A5E-8C8C-C21DD0B5B9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56598" y="1090116"/>
            <a:ext cx="5016500" cy="5181600"/>
          </a:xfrm>
          <a:prstGeom prst="rect">
            <a:avLst/>
          </a:prstGeom>
        </p:spPr>
      </p:pic>
      <p:sp>
        <p:nvSpPr>
          <p:cNvPr id="4" name="Tania Jenkins, UNC, Co-I">
            <a:extLst>
              <a:ext uri="{FF2B5EF4-FFF2-40B4-BE49-F238E27FC236}">
                <a16:creationId xmlns:a16="http://schemas.microsoft.com/office/drawing/2014/main" id="{07B41E88-C130-612B-AE76-D3CCF0E0DA95}"/>
              </a:ext>
            </a:extLst>
          </p:cNvPr>
          <p:cNvSpPr txBox="1"/>
          <p:nvPr/>
        </p:nvSpPr>
        <p:spPr>
          <a:xfrm>
            <a:off x="3050275" y="6344362"/>
            <a:ext cx="4922823" cy="56425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rPr lang="en-US" dirty="0"/>
              <a:t>Mara Buchbinder, UNC, PI</a:t>
            </a:r>
            <a:endParaRPr dirty="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Background"/>
          <p:cNvSpPr txBox="1">
            <a:spLocks noGrp="1"/>
          </p:cNvSpPr>
          <p:nvPr>
            <p:ph type="title"/>
          </p:nvPr>
        </p:nvSpPr>
        <p:spPr>
          <a:xfrm>
            <a:off x="1689100" y="213603"/>
            <a:ext cx="21005800" cy="2286000"/>
          </a:xfrm>
          <a:prstGeom prst="rect">
            <a:avLst/>
          </a:prstGeom>
        </p:spPr>
        <p:txBody>
          <a:bodyPr/>
          <a:lstStyle>
            <a:lvl1pPr>
              <a:defRPr b="1">
                <a:latin typeface="Helvetica Neue"/>
                <a:ea typeface="Helvetica Neue"/>
                <a:cs typeface="Helvetica Neue"/>
                <a:sym typeface="Helvetica Neue"/>
              </a:defRPr>
            </a:lvl1pPr>
          </a:lstStyle>
          <a:p>
            <a:r>
              <a:rPr lang="en-US" dirty="0"/>
              <a:t>Why we did this study</a:t>
            </a:r>
            <a:r>
              <a:rPr dirty="0"/>
              <a:t> </a:t>
            </a:r>
          </a:p>
        </p:txBody>
      </p:sp>
      <p:pic>
        <p:nvPicPr>
          <p:cNvPr id="158" name="STEPPS logo with text_horizontal.jpg" descr="STEPPS logo with text_horizontal.jpg"/>
          <p:cNvPicPr>
            <a:picLocks noChangeAspect="1"/>
          </p:cNvPicPr>
          <p:nvPr/>
        </p:nvPicPr>
        <p:blipFill>
          <a:blip r:embed="rId3"/>
          <a:stretch>
            <a:fillRect/>
          </a:stretch>
        </p:blipFill>
        <p:spPr>
          <a:xfrm>
            <a:off x="20301894" y="9828195"/>
            <a:ext cx="4538896" cy="4538897"/>
          </a:xfrm>
          <a:prstGeom prst="rect">
            <a:avLst/>
          </a:prstGeom>
          <a:ln w="12700">
            <a:miter lim="400000"/>
          </a:ln>
        </p:spPr>
      </p:pic>
      <p:sp>
        <p:nvSpPr>
          <p:cNvPr id="5" name="TextBox 4">
            <a:extLst>
              <a:ext uri="{FF2B5EF4-FFF2-40B4-BE49-F238E27FC236}">
                <a16:creationId xmlns:a16="http://schemas.microsoft.com/office/drawing/2014/main" id="{5E283031-E924-E5C9-4060-97FFB221EF07}"/>
              </a:ext>
            </a:extLst>
          </p:cNvPr>
          <p:cNvSpPr txBox="1"/>
          <p:nvPr/>
        </p:nvSpPr>
        <p:spPr>
          <a:xfrm>
            <a:off x="534030" y="2917228"/>
            <a:ext cx="23568615" cy="31495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4200" b="0" i="0" u="none" strike="noStrike" cap="none" spc="0" normalizeH="0" baseline="0" dirty="0">
                <a:ln>
                  <a:noFill/>
                </a:ln>
                <a:solidFill>
                  <a:srgbClr val="000000"/>
                </a:solidFill>
                <a:effectLst/>
                <a:uFillTx/>
                <a:latin typeface="Helvetica Neue"/>
                <a:ea typeface="Helvetica Neue"/>
                <a:cs typeface="Helvetica Neue"/>
                <a:sym typeface="Helvetica Neue"/>
              </a:rPr>
              <a:t>Physicians are at high risk for occupational stress and burnout (</a:t>
            </a:r>
            <a:r>
              <a:rPr kumimoji="0" lang="en-US" sz="4200" b="0" i="0" u="none" strike="noStrike" cap="none" spc="0" normalizeH="0" baseline="0" dirty="0" err="1">
                <a:ln>
                  <a:noFill/>
                </a:ln>
                <a:solidFill>
                  <a:srgbClr val="000000"/>
                </a:solidFill>
                <a:effectLst/>
                <a:uFillTx/>
                <a:latin typeface="Helvetica Neue"/>
                <a:ea typeface="Helvetica Neue"/>
                <a:cs typeface="Helvetica Neue"/>
                <a:sym typeface="Helvetica Neue"/>
              </a:rPr>
              <a:t>Shanafelt</a:t>
            </a:r>
            <a:r>
              <a:rPr kumimoji="0" lang="en-US" sz="4200" b="0" i="0" u="none" strike="noStrike" cap="none" spc="0" normalizeH="0" baseline="0" dirty="0">
                <a:ln>
                  <a:noFill/>
                </a:ln>
                <a:solidFill>
                  <a:srgbClr val="000000"/>
                </a:solidFill>
                <a:effectLst/>
                <a:uFillTx/>
                <a:latin typeface="Helvetica Neue"/>
                <a:ea typeface="Helvetica Neue"/>
                <a:cs typeface="Helvetica Neue"/>
                <a:sym typeface="Helvetica Neue"/>
              </a:rPr>
              <a:t> et al. 2012; </a:t>
            </a:r>
            <a:r>
              <a:rPr kumimoji="0" lang="en-US" sz="4200" b="0" i="0" u="none" strike="noStrike" cap="none" spc="0" normalizeH="0" baseline="0" dirty="0" err="1">
                <a:ln>
                  <a:noFill/>
                </a:ln>
                <a:solidFill>
                  <a:srgbClr val="000000"/>
                </a:solidFill>
                <a:effectLst/>
                <a:uFillTx/>
                <a:latin typeface="Helvetica Neue"/>
                <a:ea typeface="Helvetica Neue"/>
                <a:cs typeface="Helvetica Neue"/>
                <a:sym typeface="Helvetica Neue"/>
              </a:rPr>
              <a:t>Shanafelt</a:t>
            </a:r>
            <a:r>
              <a:rPr kumimoji="0" lang="en-US" sz="4200" b="0" i="0" u="none" strike="noStrike" cap="none" spc="0" normalizeH="0" baseline="0" dirty="0">
                <a:ln>
                  <a:noFill/>
                </a:ln>
                <a:solidFill>
                  <a:srgbClr val="000000"/>
                </a:solidFill>
                <a:effectLst/>
                <a:uFillTx/>
                <a:latin typeface="Helvetica Neue"/>
                <a:ea typeface="Helvetica Neue"/>
                <a:cs typeface="Helvetica Neue"/>
                <a:sym typeface="Helvetica Neue"/>
              </a:rPr>
              <a:t> et al. 2014).</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4200" b="0" dirty="0"/>
              <a:t>Interventions targeting physicians’ individual resilience have consistently fallen short (West et al. 2020; </a:t>
            </a:r>
            <a:r>
              <a:rPr lang="en-US" sz="4200" b="0" dirty="0" err="1"/>
              <a:t>Panagioti</a:t>
            </a:r>
            <a:r>
              <a:rPr lang="en-US" sz="4200" b="0" dirty="0"/>
              <a:t> et al. 2017).</a:t>
            </a:r>
            <a:endParaRPr kumimoji="0" lang="en-US" sz="4200" b="0" i="0" u="none" strike="noStrike" cap="none" spc="0" normalizeH="0" baseline="0" dirty="0">
              <a:ln>
                <a:noFill/>
              </a:ln>
              <a:solidFill>
                <a:srgbClr val="000000"/>
              </a:solidFill>
              <a:effectLst/>
              <a:uFillTx/>
              <a:latin typeface="Helvetica Neue"/>
              <a:ea typeface="Helvetica Neue"/>
              <a:cs typeface="Helvetica Neue"/>
              <a:sym typeface="Helvetica Neue"/>
            </a:endParaRPr>
          </a:p>
          <a:p>
            <a:pPr marL="457200" marR="0" indent="-457200" algn="ctr" defTabSz="8255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6" name="TextBox 5">
            <a:extLst>
              <a:ext uri="{FF2B5EF4-FFF2-40B4-BE49-F238E27FC236}">
                <a16:creationId xmlns:a16="http://schemas.microsoft.com/office/drawing/2014/main" id="{D882D22F-8378-885F-BE0E-3BC67C48B3B2}"/>
              </a:ext>
            </a:extLst>
          </p:cNvPr>
          <p:cNvSpPr txBox="1"/>
          <p:nvPr/>
        </p:nvSpPr>
        <p:spPr>
          <a:xfrm>
            <a:off x="534029" y="6372475"/>
            <a:ext cx="23592063" cy="33342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marR="0" indent="-457200" algn="l" defTabSz="825500" rtl="0" fontAlgn="auto" latinLnBrk="0" hangingPunct="0">
              <a:spcBef>
                <a:spcPts val="0"/>
              </a:spcBef>
              <a:spcAft>
                <a:spcPts val="0"/>
              </a:spcAft>
              <a:buClrTx/>
              <a:buSzTx/>
              <a:buFont typeface="Arial" panose="020B0604020202020204" pitchFamily="34" charset="0"/>
              <a:buChar char="•"/>
              <a:tabLst/>
            </a:pPr>
            <a:r>
              <a:rPr kumimoji="0" lang="en-US" sz="4200" b="0" i="0" u="none" strike="noStrike" cap="none" spc="0" normalizeH="0" baseline="0" dirty="0">
                <a:ln>
                  <a:noFill/>
                </a:ln>
                <a:solidFill>
                  <a:srgbClr val="000000"/>
                </a:solidFill>
                <a:effectLst/>
                <a:uFillTx/>
                <a:latin typeface="Helvetica Neue"/>
                <a:ea typeface="Helvetica Neue"/>
                <a:cs typeface="Helvetica Neue"/>
                <a:sym typeface="Helvetica Neue"/>
              </a:rPr>
              <a:t>COVID-19 has made things worse:</a:t>
            </a:r>
          </a:p>
          <a:p>
            <a:pPr marL="571500" lvl="6" indent="-571500" algn="l">
              <a:buFont typeface="Wingdings" pitchFamily="2" charset="2"/>
              <a:buChar char="Ø"/>
            </a:pPr>
            <a:r>
              <a:rPr kumimoji="0" lang="en-US" sz="4200" b="0" i="0" u="none" strike="noStrike" cap="none" spc="0" normalizeH="0" baseline="0" dirty="0">
                <a:ln>
                  <a:noFill/>
                </a:ln>
                <a:solidFill>
                  <a:srgbClr val="000000"/>
                </a:solidFill>
                <a:effectLst/>
                <a:uFillTx/>
                <a:latin typeface="Helvetica Neue"/>
                <a:ea typeface="Helvetica Neue"/>
                <a:cs typeface="Helvetica Neue"/>
                <a:sym typeface="Helvetica Neue"/>
              </a:rPr>
              <a:t>76% of </a:t>
            </a:r>
            <a:r>
              <a:rPr lang="en-US" sz="4200" b="0" dirty="0"/>
              <a:t>US healthcare workers reported burnout in September 2020 (up to 30-54% in 2019) (NIHCM Foundation 2021).</a:t>
            </a:r>
          </a:p>
          <a:p>
            <a:pPr marL="571500" lvl="6" indent="-571500" algn="l">
              <a:buFont typeface="Wingdings" pitchFamily="2" charset="2"/>
              <a:buChar char="Ø"/>
            </a:pPr>
            <a:r>
              <a:rPr kumimoji="0" lang="en-US" sz="4200" b="0" i="0" u="none" strike="noStrike" cap="none" spc="0" normalizeH="0" baseline="0" dirty="0">
                <a:ln>
                  <a:noFill/>
                </a:ln>
                <a:solidFill>
                  <a:srgbClr val="000000"/>
                </a:solidFill>
                <a:effectLst/>
                <a:uFillTx/>
                <a:latin typeface="Helvetica Neue"/>
                <a:ea typeface="Helvetica Neue"/>
                <a:cs typeface="Helvetica Neue"/>
                <a:sym typeface="Helvetica Neue"/>
              </a:rPr>
              <a:t>Physicians globally have reported increased levels of depression, anxiety, and PTSD (</a:t>
            </a:r>
            <a:r>
              <a:rPr kumimoji="0" lang="en-US" sz="4200" b="0" i="0" u="none" strike="noStrike" cap="none" spc="0" normalizeH="0" baseline="0" dirty="0" err="1">
                <a:ln>
                  <a:noFill/>
                </a:ln>
                <a:solidFill>
                  <a:srgbClr val="000000"/>
                </a:solidFill>
                <a:effectLst/>
                <a:uFillTx/>
                <a:latin typeface="Helvetica Neue"/>
                <a:ea typeface="Helvetica Neue"/>
                <a:cs typeface="Helvetica Neue"/>
                <a:sym typeface="Helvetica Neue"/>
              </a:rPr>
              <a:t>Vilovic</a:t>
            </a:r>
            <a:r>
              <a:rPr kumimoji="0" lang="en-US" sz="4200" b="0" i="0" u="none" strike="noStrike" cap="none" spc="0" normalizeH="0" baseline="0" dirty="0">
                <a:ln>
                  <a:noFill/>
                </a:ln>
                <a:solidFill>
                  <a:srgbClr val="000000"/>
                </a:solidFill>
                <a:effectLst/>
                <a:uFillTx/>
                <a:latin typeface="Helvetica Neue"/>
                <a:ea typeface="Helvetica Neue"/>
                <a:cs typeface="Helvetica Neue"/>
                <a:sym typeface="Helvetica Neue"/>
              </a:rPr>
              <a:t> et al, 2021; ACEP 2021; Greenberg et al. 2021; many more</a:t>
            </a:r>
            <a:r>
              <a:rPr lang="en-US" sz="4200" b="0" dirty="0"/>
              <a:t> studies with similar findings</a:t>
            </a:r>
            <a:r>
              <a:rPr kumimoji="0" lang="en-US" sz="4200" b="0" i="0" u="none" strike="noStrike" cap="none" spc="0" normalizeH="0" baseline="0" dirty="0">
                <a:ln>
                  <a:noFill/>
                </a:ln>
                <a:solidFill>
                  <a:srgbClr val="000000"/>
                </a:solidFill>
                <a:effectLst/>
                <a:uFillTx/>
                <a:latin typeface="Helvetica Neue"/>
                <a:ea typeface="Helvetica Neue"/>
                <a:cs typeface="Helvetica Neue"/>
                <a:sym typeface="Helvetica Neue"/>
              </a:rPr>
              <a:t>)</a:t>
            </a:r>
          </a:p>
        </p:txBody>
      </p:sp>
      <p:sp>
        <p:nvSpPr>
          <p:cNvPr id="11" name="Health care workers have experienced a high prevalence of stress, burnout, anxiety and depression, and moral distress during the pandemic, across multiple global contexts (ACEP 2020; Al-Ghunaim et al 2021; Amin et al. 2020; Dolev et al. 2021; Hesselin et">
            <a:extLst>
              <a:ext uri="{FF2B5EF4-FFF2-40B4-BE49-F238E27FC236}">
                <a16:creationId xmlns:a16="http://schemas.microsoft.com/office/drawing/2014/main" id="{DB986258-AD24-C4D3-72C6-07BD8E13A66B}"/>
              </a:ext>
            </a:extLst>
          </p:cNvPr>
          <p:cNvSpPr txBox="1"/>
          <p:nvPr/>
        </p:nvSpPr>
        <p:spPr>
          <a:xfrm>
            <a:off x="257908" y="8745414"/>
            <a:ext cx="20515385" cy="591883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pPr marL="786384" indent="-571500" algn="l" defTabSz="429768">
              <a:spcBef>
                <a:spcPts val="400"/>
              </a:spcBef>
              <a:buSzPct val="125000"/>
              <a:buFont typeface="Arial" panose="020B0604020202020204" pitchFamily="34" charset="0"/>
              <a:buChar char="•"/>
              <a:tabLst>
                <a:tab pos="419100" algn="l"/>
              </a:tabLst>
              <a:defRPr sz="4230" b="0"/>
            </a:pPr>
            <a:r>
              <a:rPr lang="en-US" sz="4200" dirty="0"/>
              <a:t>Researchers are calling for systems-based approaches -- beyond individual “heal thyself” interventions – to prevent or mitigate foreseeable occupational stress (NAM 2019; </a:t>
            </a:r>
            <a:r>
              <a:rPr lang="en-US" sz="4200" dirty="0" err="1"/>
              <a:t>Goroll</a:t>
            </a:r>
            <a:r>
              <a:rPr lang="en-US" sz="4200" dirty="0"/>
              <a:t> 2020; </a:t>
            </a:r>
            <a:r>
              <a:rPr lang="en-US" sz="4200" dirty="0" err="1"/>
              <a:t>Carayon</a:t>
            </a:r>
            <a:r>
              <a:rPr lang="en-US" sz="4200" dirty="0"/>
              <a:t> et al. 2019; </a:t>
            </a:r>
            <a:r>
              <a:rPr lang="en-US" sz="4200" dirty="0" err="1"/>
              <a:t>Sinsky</a:t>
            </a:r>
            <a:r>
              <a:rPr lang="en-US" sz="4200" dirty="0"/>
              <a:t> et al. 2020; </a:t>
            </a:r>
            <a:r>
              <a:rPr lang="en-US" sz="4200" dirty="0" err="1"/>
              <a:t>Vercio</a:t>
            </a:r>
            <a:r>
              <a:rPr lang="en-US" sz="4200" dirty="0"/>
              <a:t> et al. 2021)</a:t>
            </a:r>
            <a:endParaRPr sz="4200" dirty="0"/>
          </a:p>
        </p:txBody>
      </p:sp>
    </p:spTree>
    <p:extLst>
      <p:ext uri="{BB962C8B-B14F-4D97-AF65-F5344CB8AC3E}">
        <p14:creationId xmlns:p14="http://schemas.microsoft.com/office/powerpoint/2010/main" val="1529076132"/>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6" name="Study To Examine Physicians’ Pandemic Stress"/>
          <p:cNvSpPr txBox="1">
            <a:spLocks noGrp="1"/>
          </p:cNvSpPr>
          <p:nvPr>
            <p:ph type="title"/>
          </p:nvPr>
        </p:nvSpPr>
        <p:spPr>
          <a:xfrm>
            <a:off x="278296" y="0"/>
            <a:ext cx="19500574" cy="1908313"/>
          </a:xfrm>
          <a:prstGeom prst="rect">
            <a:avLst/>
          </a:prstGeom>
        </p:spPr>
        <p:txBody>
          <a:bodyPr vert="horz" lIns="91440" tIns="45720" rIns="91440" bIns="45720" rtlCol="0" anchor="ctr">
            <a:normAutofit/>
          </a:bodyPr>
          <a:lstStyle/>
          <a:p>
            <a:pPr algn="l" defTabSz="914400">
              <a:lnSpc>
                <a:spcPct val="90000"/>
              </a:lnSpc>
              <a:spcBef>
                <a:spcPct val="0"/>
              </a:spcBef>
              <a:defRPr sz="7392"/>
            </a:pPr>
            <a:r>
              <a:rPr lang="en-US" sz="6000" b="1" kern="1200" dirty="0">
                <a:solidFill>
                  <a:schemeClr val="tx1"/>
                </a:solidFill>
                <a:latin typeface="+mj-lt"/>
                <a:ea typeface="+mj-ea"/>
                <a:cs typeface="+mj-cs"/>
                <a:sym typeface="Helvetica Neue"/>
              </a:rPr>
              <a:t>S</a:t>
            </a:r>
            <a:r>
              <a:rPr lang="en-US" sz="6000" kern="1200" dirty="0">
                <a:solidFill>
                  <a:schemeClr val="tx1"/>
                </a:solidFill>
                <a:latin typeface="+mj-lt"/>
                <a:ea typeface="+mj-ea"/>
                <a:cs typeface="+mj-cs"/>
              </a:rPr>
              <a:t>tudy </a:t>
            </a:r>
            <a:r>
              <a:rPr lang="en-US" sz="6000" b="1" kern="1200" dirty="0">
                <a:solidFill>
                  <a:schemeClr val="tx1"/>
                </a:solidFill>
                <a:latin typeface="+mj-lt"/>
                <a:ea typeface="+mj-ea"/>
                <a:cs typeface="+mj-cs"/>
                <a:sym typeface="Helvetica Neue"/>
              </a:rPr>
              <a:t>T</a:t>
            </a:r>
            <a:r>
              <a:rPr lang="en-US" sz="6000" kern="1200" dirty="0">
                <a:solidFill>
                  <a:schemeClr val="tx1"/>
                </a:solidFill>
                <a:latin typeface="+mj-lt"/>
                <a:ea typeface="+mj-ea"/>
                <a:cs typeface="+mj-cs"/>
              </a:rPr>
              <a:t>o </a:t>
            </a:r>
            <a:r>
              <a:rPr lang="en-US" sz="6000" b="1" kern="1200" dirty="0">
                <a:solidFill>
                  <a:schemeClr val="tx1"/>
                </a:solidFill>
                <a:latin typeface="+mj-lt"/>
                <a:ea typeface="+mj-ea"/>
                <a:cs typeface="+mj-cs"/>
                <a:sym typeface="Helvetica Neue"/>
              </a:rPr>
              <a:t>E</a:t>
            </a:r>
            <a:r>
              <a:rPr lang="en-US" sz="6000" kern="1200" dirty="0">
                <a:solidFill>
                  <a:schemeClr val="tx1"/>
                </a:solidFill>
                <a:latin typeface="+mj-lt"/>
                <a:ea typeface="+mj-ea"/>
                <a:cs typeface="+mj-cs"/>
              </a:rPr>
              <a:t>xamine </a:t>
            </a:r>
            <a:r>
              <a:rPr lang="en-US" sz="6000" b="1" kern="1200" dirty="0">
                <a:solidFill>
                  <a:schemeClr val="tx1"/>
                </a:solidFill>
                <a:latin typeface="+mj-lt"/>
                <a:ea typeface="+mj-ea"/>
                <a:cs typeface="+mj-cs"/>
                <a:sym typeface="Helvetica Neue"/>
              </a:rPr>
              <a:t>P</a:t>
            </a:r>
            <a:r>
              <a:rPr lang="en-US" sz="6000" kern="1200" dirty="0">
                <a:solidFill>
                  <a:schemeClr val="tx1"/>
                </a:solidFill>
                <a:latin typeface="+mj-lt"/>
                <a:ea typeface="+mj-ea"/>
                <a:cs typeface="+mj-cs"/>
              </a:rPr>
              <a:t>hysicians’ </a:t>
            </a:r>
            <a:r>
              <a:rPr lang="en-US" sz="6000" b="1" kern="1200" dirty="0">
                <a:solidFill>
                  <a:schemeClr val="tx1"/>
                </a:solidFill>
                <a:latin typeface="+mj-lt"/>
                <a:ea typeface="+mj-ea"/>
                <a:cs typeface="+mj-cs"/>
                <a:sym typeface="Helvetica Neue"/>
              </a:rPr>
              <a:t>P</a:t>
            </a:r>
            <a:r>
              <a:rPr lang="en-US" sz="6000" kern="1200" dirty="0">
                <a:solidFill>
                  <a:schemeClr val="tx1"/>
                </a:solidFill>
                <a:latin typeface="+mj-lt"/>
                <a:ea typeface="+mj-ea"/>
                <a:cs typeface="+mj-cs"/>
              </a:rPr>
              <a:t>andemic </a:t>
            </a:r>
            <a:r>
              <a:rPr lang="en-US" sz="6000" b="1" kern="1200" dirty="0">
                <a:solidFill>
                  <a:schemeClr val="tx1"/>
                </a:solidFill>
                <a:latin typeface="+mj-lt"/>
                <a:ea typeface="+mj-ea"/>
                <a:cs typeface="+mj-cs"/>
                <a:sym typeface="Helvetica Neue"/>
              </a:rPr>
              <a:t>S</a:t>
            </a:r>
            <a:r>
              <a:rPr lang="en-US" sz="6000" kern="1200" dirty="0">
                <a:solidFill>
                  <a:schemeClr val="tx1"/>
                </a:solidFill>
                <a:latin typeface="+mj-lt"/>
                <a:ea typeface="+mj-ea"/>
                <a:cs typeface="+mj-cs"/>
              </a:rPr>
              <a:t>tress </a:t>
            </a:r>
          </a:p>
        </p:txBody>
      </p:sp>
      <p:sp>
        <p:nvSpPr>
          <p:cNvPr id="182" name="Aim 1: Describe the relationships among the societal-, institutional-, professional-, and individual-level factors shaping physicians’ perceptions of moral stress during the COVID-19 pandemic, including and beyond initial outbreaks."/>
          <p:cNvSpPr txBox="1">
            <a:spLocks noGrp="1"/>
          </p:cNvSpPr>
          <p:nvPr>
            <p:ph type="body" sz="half" idx="1"/>
          </p:nvPr>
        </p:nvSpPr>
        <p:spPr>
          <a:xfrm>
            <a:off x="278296" y="2160802"/>
            <a:ext cx="8666921" cy="8633093"/>
          </a:xfrm>
          <a:prstGeom prst="rect">
            <a:avLst/>
          </a:prstGeom>
        </p:spPr>
        <p:txBody>
          <a:bodyPr vert="horz" lIns="91440" tIns="45720" rIns="91440" bIns="45720" rtlCol="0" anchor="ctr">
            <a:normAutofit lnSpcReduction="10000"/>
          </a:bodyPr>
          <a:lstStyle/>
          <a:p>
            <a:pPr marL="558799" indent="-228600" defTabSz="914400" rtl="0">
              <a:lnSpc>
                <a:spcPct val="90000"/>
              </a:lnSpc>
              <a:buFont typeface="Arial" panose="020B0604020202020204" pitchFamily="34" charset="0"/>
              <a:buChar char="•"/>
              <a:defRPr sz="4400" b="1" u="sng"/>
            </a:pPr>
            <a:r>
              <a:rPr lang="en-US" sz="3400" kern="1200" dirty="0">
                <a:solidFill>
                  <a:schemeClr val="tx1"/>
                </a:solidFill>
                <a:latin typeface="+mn-lt"/>
                <a:ea typeface="+mn-ea"/>
                <a:cs typeface="+mn-cs"/>
              </a:rPr>
              <a:t>Aim 1:</a:t>
            </a:r>
            <a:r>
              <a:rPr lang="en-US" sz="3400" u="none" kern="1200" dirty="0">
                <a:solidFill>
                  <a:schemeClr val="tx1"/>
                </a:solidFill>
                <a:latin typeface="+mn-lt"/>
                <a:ea typeface="+mn-ea"/>
                <a:cs typeface="+mn-cs"/>
              </a:rPr>
              <a:t> Describe</a:t>
            </a:r>
            <a:r>
              <a:rPr lang="en-US" sz="3400" b="0" u="none" kern="1200" dirty="0">
                <a:solidFill>
                  <a:schemeClr val="tx1"/>
                </a:solidFill>
                <a:latin typeface="+mn-lt"/>
                <a:ea typeface="+mn-ea"/>
                <a:cs typeface="+mn-cs"/>
              </a:rPr>
              <a:t> the relationships among the societal-, institutional-, professional-, and individual-level factors shaping </a:t>
            </a:r>
            <a:r>
              <a:rPr lang="en-US" sz="3400" b="1" u="none" kern="1200" dirty="0">
                <a:solidFill>
                  <a:schemeClr val="tx1"/>
                </a:solidFill>
                <a:latin typeface="+mn-lt"/>
                <a:ea typeface="+mn-ea"/>
                <a:cs typeface="+mn-cs"/>
              </a:rPr>
              <a:t>physicians’ perceptions of moral stress</a:t>
            </a:r>
            <a:r>
              <a:rPr lang="en-US" sz="3400" b="0" u="none" kern="1200" dirty="0">
                <a:solidFill>
                  <a:schemeClr val="tx1"/>
                </a:solidFill>
                <a:latin typeface="+mn-lt"/>
                <a:ea typeface="+mn-ea"/>
                <a:cs typeface="+mn-cs"/>
              </a:rPr>
              <a:t> during the COVID-19 pandemic, including and beyond initial outbreaks.</a:t>
            </a:r>
          </a:p>
          <a:p>
            <a:pPr marL="558799" indent="-228600" defTabSz="914400" rtl="0">
              <a:lnSpc>
                <a:spcPct val="90000"/>
              </a:lnSpc>
              <a:buFont typeface="Arial" panose="020B0604020202020204" pitchFamily="34" charset="0"/>
              <a:buChar char="•"/>
              <a:defRPr sz="4400" b="1" u="sng"/>
            </a:pPr>
            <a:r>
              <a:rPr lang="en-US" sz="3400" kern="1200" dirty="0">
                <a:solidFill>
                  <a:schemeClr val="tx1"/>
                </a:solidFill>
                <a:latin typeface="+mn-lt"/>
                <a:ea typeface="+mn-ea"/>
                <a:cs typeface="+mn-cs"/>
              </a:rPr>
              <a:t>Aim 2:</a:t>
            </a:r>
            <a:r>
              <a:rPr lang="en-US" sz="3400" u="none" kern="1200" dirty="0">
                <a:solidFill>
                  <a:schemeClr val="tx1"/>
                </a:solidFill>
                <a:latin typeface="+mn-lt"/>
                <a:ea typeface="+mn-ea"/>
                <a:cs typeface="+mn-cs"/>
              </a:rPr>
              <a:t> </a:t>
            </a:r>
            <a:r>
              <a:rPr lang="en-US" sz="3400" b="0" u="none" kern="1200" dirty="0">
                <a:solidFill>
                  <a:schemeClr val="tx1"/>
                </a:solidFill>
                <a:latin typeface="+mn-lt"/>
                <a:ea typeface="+mn-ea"/>
                <a:cs typeface="+mn-cs"/>
              </a:rPr>
              <a:t> Assemble a conceptual framework that </a:t>
            </a:r>
            <a:r>
              <a:rPr lang="en-US" sz="3400" u="none" kern="1200" dirty="0">
                <a:solidFill>
                  <a:schemeClr val="tx1"/>
                </a:solidFill>
                <a:latin typeface="+mn-lt"/>
                <a:ea typeface="+mn-ea"/>
                <a:cs typeface="+mn-cs"/>
              </a:rPr>
              <a:t>maps sources of moral stress </a:t>
            </a:r>
            <a:r>
              <a:rPr lang="en-US" sz="3400" b="0" u="none" kern="1200" dirty="0">
                <a:solidFill>
                  <a:schemeClr val="tx1"/>
                </a:solidFill>
                <a:latin typeface="+mn-lt"/>
                <a:ea typeface="+mn-ea"/>
                <a:cs typeface="+mn-cs"/>
              </a:rPr>
              <a:t>for physicians.</a:t>
            </a:r>
          </a:p>
          <a:p>
            <a:pPr marL="558799" indent="-228600" defTabSz="914400" rtl="0">
              <a:lnSpc>
                <a:spcPct val="90000"/>
              </a:lnSpc>
              <a:buFont typeface="Arial" panose="020B0604020202020204" pitchFamily="34" charset="0"/>
              <a:buChar char="•"/>
              <a:defRPr sz="4400" b="1" u="sng"/>
            </a:pPr>
            <a:r>
              <a:rPr lang="en-US" sz="3400" kern="1200" dirty="0">
                <a:solidFill>
                  <a:schemeClr val="tx1"/>
                </a:solidFill>
                <a:latin typeface="+mn-lt"/>
                <a:ea typeface="+mn-ea"/>
                <a:cs typeface="+mn-cs"/>
              </a:rPr>
              <a:t>Aim 3:</a:t>
            </a:r>
            <a:r>
              <a:rPr lang="en-US" sz="3400" u="none" kern="1200" dirty="0">
                <a:solidFill>
                  <a:schemeClr val="tx1"/>
                </a:solidFill>
                <a:latin typeface="+mn-lt"/>
                <a:ea typeface="+mn-ea"/>
                <a:cs typeface="+mn-cs"/>
              </a:rPr>
              <a:t> Develop and disseminate evidence-based recommendations</a:t>
            </a:r>
            <a:r>
              <a:rPr lang="en-US" sz="3400" b="0" u="none" kern="1200" dirty="0">
                <a:solidFill>
                  <a:schemeClr val="tx1"/>
                </a:solidFill>
                <a:latin typeface="+mn-lt"/>
                <a:ea typeface="+mn-ea"/>
                <a:cs typeface="+mn-cs"/>
              </a:rPr>
              <a:t>, with expert panel input, to respond to moral stress in physicians and safeguard their personal and professional integrity during pandemic response and beyond.</a:t>
            </a:r>
          </a:p>
          <a:p>
            <a:pPr marL="558799" indent="-228600" defTabSz="914400" rtl="0">
              <a:lnSpc>
                <a:spcPct val="90000"/>
              </a:lnSpc>
              <a:buFont typeface="Arial" panose="020B0604020202020204" pitchFamily="34" charset="0"/>
              <a:buChar char="•"/>
              <a:defRPr sz="4400" b="1" u="sng"/>
            </a:pPr>
            <a:endParaRPr lang="en-US" sz="3400" b="0" u="none" kern="1200" dirty="0">
              <a:solidFill>
                <a:schemeClr val="tx1"/>
              </a:solidFill>
              <a:latin typeface="+mn-lt"/>
              <a:ea typeface="+mn-ea"/>
              <a:cs typeface="+mn-cs"/>
            </a:endParaRPr>
          </a:p>
        </p:txBody>
      </p:sp>
      <p:sp>
        <p:nvSpPr>
          <p:cNvPr id="187" name="Rectangle 186">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177760" y="0"/>
            <a:ext cx="4206240" cy="13716000"/>
          </a:xfrm>
          <a:prstGeom prst="rect">
            <a:avLst/>
          </a:prstGeom>
          <a:solidFill>
            <a:srgbClr val="2E4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30800" y="4717826"/>
            <a:ext cx="4280344" cy="4280344"/>
          </a:xfrm>
          <a:prstGeom prst="ellipse">
            <a:avLst/>
          </a:prstGeom>
          <a:solidFill>
            <a:srgbClr val="FFFFFF"/>
          </a:solidFill>
          <a:ln w="22225">
            <a:solidFill>
              <a:srgbClr val="F662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9" name="STEPPS logo with text_horizontal.jpg" descr="STEPPS logo with text_horizontal.jpg"/>
          <p:cNvPicPr>
            <a:picLocks noChangeAspect="1"/>
          </p:cNvPicPr>
          <p:nvPr/>
        </p:nvPicPr>
        <p:blipFill rotWithShape="1">
          <a:blip r:embed="rId3">
            <a:alphaModFix/>
          </a:blip>
          <a:srcRect t="161" r="2" b="2"/>
          <a:stretch/>
        </p:blipFill>
        <p:spPr>
          <a:xfrm>
            <a:off x="18061486" y="4948508"/>
            <a:ext cx="3825120" cy="3818978"/>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6" name="Aim 1: Describe the relationships among the societal-, institutional-, professional-, and individual-level factors shaping physicians’ perceptions of moral stress during the COVID-19 pandemic, including and beyond initial outbreaks.">
            <a:extLst>
              <a:ext uri="{FF2B5EF4-FFF2-40B4-BE49-F238E27FC236}">
                <a16:creationId xmlns:a16="http://schemas.microsoft.com/office/drawing/2014/main" id="{D2B16939-47D6-3936-4FFB-AA972CAB4E6E}"/>
              </a:ext>
            </a:extLst>
          </p:cNvPr>
          <p:cNvSpPr txBox="1">
            <a:spLocks/>
          </p:cNvSpPr>
          <p:nvPr/>
        </p:nvSpPr>
        <p:spPr>
          <a:xfrm>
            <a:off x="9247317" y="1550504"/>
            <a:ext cx="8468140" cy="8933033"/>
          </a:xfrm>
          <a:prstGeom prst="rect">
            <a:avLst/>
          </a:prstGeom>
          <a:ln w="12700">
            <a:miter lim="400000"/>
          </a:ln>
          <a:extLst>
            <a:ext uri="{C572A759-6A51-4108-AA02-DFA0A04FC94B}">
              <ma14:wrappingTextBoxFlag xmlns:ma14="http://schemas.microsoft.com/office/mac/drawingml/2011/main" xmlns="" val="1"/>
            </a:ext>
          </a:extLst>
        </p:spPr>
        <p:txBody>
          <a:bodyPr vert="horz" lIns="91440" tIns="45720" rIns="91440" bIns="45720" rtlCol="0" anchor="ctr">
            <a:normAutofit/>
          </a:bodyPr>
          <a:lstStyle>
            <a:lvl1pPr marL="558800" marR="0" indent="-558800" algn="l" defTabSz="825500" latinLnBrk="0">
              <a:lnSpc>
                <a:spcPct val="100000"/>
              </a:lnSpc>
              <a:spcBef>
                <a:spcPts val="4500"/>
              </a:spcBef>
              <a:spcAft>
                <a:spcPts val="0"/>
              </a:spcAft>
              <a:buClrTx/>
              <a:buSzPct val="125000"/>
              <a:buFontTx/>
              <a:buChar char="•"/>
              <a:tabLst/>
              <a:defRPr sz="3800" b="0" i="0" u="none" strike="noStrike" cap="none" spc="0" baseline="0">
                <a:solidFill>
                  <a:srgbClr val="000000"/>
                </a:solidFill>
                <a:uFillTx/>
                <a:latin typeface="Helvetica Neue"/>
                <a:ea typeface="Helvetica Neue"/>
                <a:cs typeface="Helvetica Neue"/>
                <a:sym typeface="Helvetica Neue"/>
              </a:defRPr>
            </a:lvl1pPr>
            <a:lvl2pPr marL="1117600" marR="0" indent="-558800" algn="l" defTabSz="825500" latinLnBrk="0">
              <a:lnSpc>
                <a:spcPct val="100000"/>
              </a:lnSpc>
              <a:spcBef>
                <a:spcPts val="4500"/>
              </a:spcBef>
              <a:spcAft>
                <a:spcPts val="0"/>
              </a:spcAft>
              <a:buClrTx/>
              <a:buSzPct val="125000"/>
              <a:buFontTx/>
              <a:buChar char="•"/>
              <a:tabLst/>
              <a:defRPr sz="3800" b="0" i="0" u="none" strike="noStrike" cap="none" spc="0" baseline="0">
                <a:solidFill>
                  <a:srgbClr val="000000"/>
                </a:solidFill>
                <a:uFillTx/>
                <a:latin typeface="Helvetica Neue"/>
                <a:ea typeface="Helvetica Neue"/>
                <a:cs typeface="Helvetica Neue"/>
                <a:sym typeface="Helvetica Neue"/>
              </a:defRPr>
            </a:lvl2pPr>
            <a:lvl3pPr marL="1676400" marR="0" indent="-558800" algn="l" defTabSz="825500" latinLnBrk="0">
              <a:lnSpc>
                <a:spcPct val="100000"/>
              </a:lnSpc>
              <a:spcBef>
                <a:spcPts val="4500"/>
              </a:spcBef>
              <a:spcAft>
                <a:spcPts val="0"/>
              </a:spcAft>
              <a:buClrTx/>
              <a:buSzPct val="125000"/>
              <a:buFontTx/>
              <a:buChar char="•"/>
              <a:tabLst/>
              <a:defRPr sz="3800" b="0" i="0" u="none" strike="noStrike" cap="none" spc="0" baseline="0">
                <a:solidFill>
                  <a:srgbClr val="000000"/>
                </a:solidFill>
                <a:uFillTx/>
                <a:latin typeface="Helvetica Neue"/>
                <a:ea typeface="Helvetica Neue"/>
                <a:cs typeface="Helvetica Neue"/>
                <a:sym typeface="Helvetica Neue"/>
              </a:defRPr>
            </a:lvl3pPr>
            <a:lvl4pPr marL="2235200" marR="0" indent="-558800" algn="l" defTabSz="825500" latinLnBrk="0">
              <a:lnSpc>
                <a:spcPct val="100000"/>
              </a:lnSpc>
              <a:spcBef>
                <a:spcPts val="4500"/>
              </a:spcBef>
              <a:spcAft>
                <a:spcPts val="0"/>
              </a:spcAft>
              <a:buClrTx/>
              <a:buSzPct val="125000"/>
              <a:buFontTx/>
              <a:buChar char="•"/>
              <a:tabLst/>
              <a:defRPr sz="3800" b="0" i="0" u="none" strike="noStrike" cap="none" spc="0" baseline="0">
                <a:solidFill>
                  <a:srgbClr val="000000"/>
                </a:solidFill>
                <a:uFillTx/>
                <a:latin typeface="Helvetica Neue"/>
                <a:ea typeface="Helvetica Neue"/>
                <a:cs typeface="Helvetica Neue"/>
                <a:sym typeface="Helvetica Neue"/>
              </a:defRPr>
            </a:lvl4pPr>
            <a:lvl5pPr marL="2794000" marR="0" indent="-558800" algn="l" defTabSz="825500" latinLnBrk="0">
              <a:lnSpc>
                <a:spcPct val="100000"/>
              </a:lnSpc>
              <a:spcBef>
                <a:spcPts val="4500"/>
              </a:spcBef>
              <a:spcAft>
                <a:spcPts val="0"/>
              </a:spcAft>
              <a:buClrTx/>
              <a:buSzPct val="125000"/>
              <a:buFontTx/>
              <a:buChar char="•"/>
              <a:tabLst/>
              <a:defRPr sz="38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558799" indent="-228600" defTabSz="914400" rtl="0" hangingPunct="1">
              <a:lnSpc>
                <a:spcPct val="90000"/>
              </a:lnSpc>
              <a:buFont typeface="Arial" panose="020B0604020202020204" pitchFamily="34" charset="0"/>
              <a:buChar char="•"/>
              <a:defRPr sz="4400" b="1" u="sng"/>
            </a:pPr>
            <a:endParaRPr lang="en-US" sz="3400" kern="1200" dirty="0">
              <a:solidFill>
                <a:schemeClr val="tx1"/>
              </a:solidFill>
              <a:latin typeface="+mj-lt"/>
              <a:ea typeface="+mn-ea"/>
              <a:cs typeface="+mn-cs"/>
            </a:endParaRPr>
          </a:p>
        </p:txBody>
      </p:sp>
      <p:sp>
        <p:nvSpPr>
          <p:cNvPr id="8" name="TextBox 7">
            <a:extLst>
              <a:ext uri="{FF2B5EF4-FFF2-40B4-BE49-F238E27FC236}">
                <a16:creationId xmlns:a16="http://schemas.microsoft.com/office/drawing/2014/main" id="{0895053D-227A-209B-62A0-22991F6011B4}"/>
              </a:ext>
            </a:extLst>
          </p:cNvPr>
          <p:cNvSpPr txBox="1"/>
          <p:nvPr/>
        </p:nvSpPr>
        <p:spPr>
          <a:xfrm>
            <a:off x="8884100" y="1814665"/>
            <a:ext cx="8666921" cy="80699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558799" indent="-228600" algn="l" defTabSz="914400" rtl="0">
              <a:lnSpc>
                <a:spcPct val="90000"/>
              </a:lnSpc>
              <a:buFont typeface="Arial" panose="020B0604020202020204" pitchFamily="34" charset="0"/>
              <a:buChar char="•"/>
              <a:defRPr sz="4400" b="1" u="sng"/>
            </a:pPr>
            <a:r>
              <a:rPr lang="en-US" sz="3200" kern="1200" dirty="0">
                <a:solidFill>
                  <a:schemeClr val="tx1"/>
                </a:solidFill>
                <a:latin typeface="+mn-lt"/>
                <a:ea typeface="+mn-ea"/>
                <a:cs typeface="+mn-cs"/>
              </a:rPr>
              <a:t>Aim 1:</a:t>
            </a:r>
            <a:r>
              <a:rPr lang="en-US" sz="3200" u="none" kern="1200" dirty="0">
                <a:solidFill>
                  <a:schemeClr val="tx1"/>
                </a:solidFill>
                <a:latin typeface="+mn-lt"/>
                <a:ea typeface="+mn-ea"/>
                <a:cs typeface="+mn-cs"/>
              </a:rPr>
              <a:t> Describe</a:t>
            </a:r>
            <a:r>
              <a:rPr lang="en-US" sz="3200" b="0" u="none" kern="1200" dirty="0">
                <a:solidFill>
                  <a:schemeClr val="tx1"/>
                </a:solidFill>
                <a:latin typeface="+mn-lt"/>
                <a:ea typeface="+mn-ea"/>
                <a:cs typeface="+mn-cs"/>
              </a:rPr>
              <a:t> the relationships among the societal-, institutional-, professional-, and individual-level factors shaping workplace conditions during the COVID-19 pandemic and physicians’ perceptions of occupational health and wellbeing.</a:t>
            </a:r>
          </a:p>
          <a:p>
            <a:pPr marL="330199" algn="l" defTabSz="914400" rtl="0">
              <a:lnSpc>
                <a:spcPct val="90000"/>
              </a:lnSpc>
              <a:defRPr sz="4400" b="1" u="sng"/>
            </a:pPr>
            <a:endParaRPr lang="en-US" sz="3200" b="0" u="none" kern="1200" dirty="0">
              <a:solidFill>
                <a:schemeClr val="tx1"/>
              </a:solidFill>
              <a:latin typeface="+mn-lt"/>
              <a:ea typeface="+mn-ea"/>
              <a:cs typeface="+mn-cs"/>
            </a:endParaRPr>
          </a:p>
          <a:p>
            <a:pPr marL="558799" indent="-228600" algn="l" defTabSz="914400" rtl="0">
              <a:lnSpc>
                <a:spcPct val="90000"/>
              </a:lnSpc>
              <a:buFont typeface="Arial" panose="020B0604020202020204" pitchFamily="34" charset="0"/>
              <a:buChar char="•"/>
              <a:defRPr sz="4400" b="1" u="sng"/>
            </a:pPr>
            <a:r>
              <a:rPr lang="en-US" sz="3200" kern="1200" dirty="0">
                <a:solidFill>
                  <a:schemeClr val="tx1"/>
                </a:solidFill>
                <a:latin typeface="+mn-lt"/>
                <a:ea typeface="+mn-ea"/>
                <a:cs typeface="+mn-cs"/>
              </a:rPr>
              <a:t>Aim 2:</a:t>
            </a:r>
            <a:r>
              <a:rPr lang="en-US" sz="3200" u="none" kern="1200" dirty="0">
                <a:solidFill>
                  <a:schemeClr val="tx1"/>
                </a:solidFill>
                <a:latin typeface="+mn-lt"/>
                <a:ea typeface="+mn-ea"/>
                <a:cs typeface="+mn-cs"/>
              </a:rPr>
              <a:t> </a:t>
            </a:r>
            <a:r>
              <a:rPr lang="en-US" sz="3200" b="0" u="none" kern="1200" dirty="0">
                <a:solidFill>
                  <a:schemeClr val="tx1"/>
                </a:solidFill>
                <a:latin typeface="+mn-lt"/>
                <a:ea typeface="+mn-ea"/>
                <a:cs typeface="+mn-cs"/>
              </a:rPr>
              <a:t> Identify systems, professional, institutional, and individual level characteristics that protect physicians’ occupational health and wellbeing during the COVID-19 pandemic.</a:t>
            </a:r>
          </a:p>
          <a:p>
            <a:pPr marL="330199" algn="l" defTabSz="914400" rtl="0">
              <a:lnSpc>
                <a:spcPct val="90000"/>
              </a:lnSpc>
              <a:defRPr sz="4400" b="1" u="sng"/>
            </a:pPr>
            <a:endParaRPr lang="en-US" sz="3200" b="0" u="none" kern="1200" dirty="0">
              <a:solidFill>
                <a:schemeClr val="tx1"/>
              </a:solidFill>
              <a:latin typeface="+mn-lt"/>
              <a:ea typeface="+mn-ea"/>
              <a:cs typeface="+mn-cs"/>
            </a:endParaRPr>
          </a:p>
          <a:p>
            <a:pPr marL="558799" indent="-228600" algn="l" defTabSz="914400" rtl="0">
              <a:lnSpc>
                <a:spcPct val="90000"/>
              </a:lnSpc>
              <a:buFont typeface="Arial" panose="020B0604020202020204" pitchFamily="34" charset="0"/>
              <a:buChar char="•"/>
              <a:defRPr sz="4400" b="1" u="sng"/>
            </a:pPr>
            <a:r>
              <a:rPr lang="en-US" sz="3200" kern="1200" dirty="0">
                <a:solidFill>
                  <a:schemeClr val="tx1"/>
                </a:solidFill>
                <a:latin typeface="+mn-lt"/>
                <a:ea typeface="+mn-ea"/>
                <a:cs typeface="+mn-cs"/>
              </a:rPr>
              <a:t>Aim 3:</a:t>
            </a:r>
            <a:r>
              <a:rPr lang="en-US" sz="3200" u="none" kern="1200" dirty="0">
                <a:solidFill>
                  <a:schemeClr val="tx1"/>
                </a:solidFill>
                <a:latin typeface="+mn-lt"/>
                <a:ea typeface="+mn-ea"/>
                <a:cs typeface="+mn-cs"/>
              </a:rPr>
              <a:t> Develop and disseminate evidence-based recommendations</a:t>
            </a:r>
            <a:r>
              <a:rPr lang="en-US" sz="3200" b="0" u="none" kern="1200" dirty="0">
                <a:solidFill>
                  <a:schemeClr val="tx1"/>
                </a:solidFill>
                <a:latin typeface="+mn-lt"/>
                <a:ea typeface="+mn-ea"/>
                <a:cs typeface="+mn-cs"/>
              </a:rPr>
              <a:t> to protect physicians’ occupational health and wellbeing during normal and crisis conditions, with expert panel input. </a:t>
            </a:r>
          </a:p>
        </p:txBody>
      </p:sp>
      <p:pic>
        <p:nvPicPr>
          <p:cNvPr id="10" name="Picture 9" descr="Logo&#10;&#10;Description automatically generated with low confidence">
            <a:extLst>
              <a:ext uri="{FF2B5EF4-FFF2-40B4-BE49-F238E27FC236}">
                <a16:creationId xmlns:a16="http://schemas.microsoft.com/office/drawing/2014/main" id="{6E105DDA-6105-FF05-E315-59A51BBB82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5815" y="10457730"/>
            <a:ext cx="6521730" cy="2218219"/>
          </a:xfrm>
          <a:prstGeom prst="rect">
            <a:avLst/>
          </a:prstGeom>
        </p:spPr>
      </p:pic>
      <p:pic>
        <p:nvPicPr>
          <p:cNvPr id="12" name="Picture 11" descr="Graphical user interface, application&#10;&#10;Description automatically generated with medium confidence">
            <a:extLst>
              <a:ext uri="{FF2B5EF4-FFF2-40B4-BE49-F238E27FC236}">
                <a16:creationId xmlns:a16="http://schemas.microsoft.com/office/drawing/2014/main" id="{3A4D0B60-6EC2-96A9-C506-48D0638D8E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1590" y="10268632"/>
            <a:ext cx="5089284" cy="2573131"/>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Research Design and Methods"/>
          <p:cNvSpPr txBox="1">
            <a:spLocks noGrp="1"/>
          </p:cNvSpPr>
          <p:nvPr>
            <p:ph type="title"/>
          </p:nvPr>
        </p:nvSpPr>
        <p:spPr>
          <a:prstGeom prst="rect">
            <a:avLst/>
          </a:prstGeom>
        </p:spPr>
        <p:txBody>
          <a:bodyPr/>
          <a:lstStyle>
            <a:lvl1pPr>
              <a:defRPr b="1">
                <a:latin typeface="Helvetica Neue"/>
                <a:ea typeface="Helvetica Neue"/>
                <a:cs typeface="Helvetica Neue"/>
                <a:sym typeface="Helvetica Neue"/>
              </a:defRPr>
            </a:lvl1pPr>
          </a:lstStyle>
          <a:p>
            <a:pPr>
              <a:defRPr b="0">
                <a:latin typeface="+mn-lt"/>
                <a:ea typeface="+mn-ea"/>
                <a:cs typeface="+mn-cs"/>
                <a:sym typeface="Helvetica Neue Medium"/>
              </a:defRPr>
            </a:pPr>
            <a:r>
              <a:rPr b="1">
                <a:latin typeface="Helvetica Neue"/>
                <a:ea typeface="Helvetica Neue"/>
                <a:cs typeface="Helvetica Neue"/>
                <a:sym typeface="Helvetica Neue"/>
              </a:rPr>
              <a:t>Research Design and Methods</a:t>
            </a:r>
          </a:p>
        </p:txBody>
      </p:sp>
      <p:pic>
        <p:nvPicPr>
          <p:cNvPr id="187" name="STEPP logo with text_vertical_white.png" descr="STEPP logo with text_vertical_white.png"/>
          <p:cNvPicPr>
            <a:picLocks noChangeAspect="1"/>
          </p:cNvPicPr>
          <p:nvPr/>
        </p:nvPicPr>
        <p:blipFill>
          <a:blip r:embed="rId3"/>
          <a:srcRect t="1200" b="1200"/>
          <a:stretch>
            <a:fillRect/>
          </a:stretch>
        </p:blipFill>
        <p:spPr>
          <a:xfrm>
            <a:off x="15685527" y="2836267"/>
            <a:ext cx="10166979" cy="9922971"/>
          </a:xfrm>
          <a:prstGeom prst="rect">
            <a:avLst/>
          </a:prstGeom>
          <a:ln w="12700">
            <a:miter lim="400000"/>
          </a:ln>
        </p:spPr>
      </p:pic>
      <p:sp>
        <p:nvSpPr>
          <p:cNvPr id="188" name="Comparative study of 79 physicians (attending or fellows) caring for hospitalized COVID-19 patients in two American cities, from a range of specialties and hospital types.…"/>
          <p:cNvSpPr txBox="1">
            <a:spLocks noGrp="1"/>
          </p:cNvSpPr>
          <p:nvPr>
            <p:ph type="body" idx="1"/>
          </p:nvPr>
        </p:nvSpPr>
        <p:spPr>
          <a:xfrm>
            <a:off x="1443121" y="1348488"/>
            <a:ext cx="16677339" cy="9296401"/>
          </a:xfrm>
          <a:prstGeom prst="rect">
            <a:avLst/>
          </a:prstGeom>
        </p:spPr>
        <p:txBody>
          <a:bodyPr/>
          <a:lstStyle/>
          <a:p>
            <a:r>
              <a:rPr dirty="0"/>
              <a:t>Comparative study of physicians (attending or fellows) caring for hospitalized COVID-19 patients in </a:t>
            </a:r>
            <a:r>
              <a:rPr lang="en-US" dirty="0"/>
              <a:t>4</a:t>
            </a:r>
            <a:r>
              <a:rPr dirty="0"/>
              <a:t> American cities, from a range of specialties and hospital types. </a:t>
            </a:r>
          </a:p>
          <a:p>
            <a:r>
              <a:rPr b="1" u="sng" dirty="0"/>
              <a:t>Methods:</a:t>
            </a:r>
            <a:r>
              <a:rPr dirty="0"/>
              <a:t> qualitative, semi-structured interviews conducted over Zoom lasting 60-90 min each. </a:t>
            </a:r>
          </a:p>
          <a:p>
            <a:r>
              <a:rPr b="1" u="sng" dirty="0"/>
              <a:t>Question domains</a:t>
            </a:r>
            <a:r>
              <a:rPr dirty="0"/>
              <a:t>: </a:t>
            </a:r>
          </a:p>
        </p:txBody>
      </p:sp>
      <p:sp>
        <p:nvSpPr>
          <p:cNvPr id="190" name="(1) Personal background                                (2) Onset of the COVID-19 crisis                                           (3) Institutional practices and policies                                 (4) Working during the pandemic                    "/>
          <p:cNvSpPr txBox="1"/>
          <p:nvPr/>
        </p:nvSpPr>
        <p:spPr>
          <a:xfrm>
            <a:off x="6611825" y="8972997"/>
            <a:ext cx="13185302" cy="370403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marL="635000" indent="-635000" algn="l">
              <a:spcBef>
                <a:spcPts val="5900"/>
              </a:spcBef>
              <a:buSzPct val="125000"/>
              <a:buChar char="•"/>
              <a:defRPr sz="4800" b="0"/>
            </a:lvl1pPr>
          </a:lstStyle>
          <a:p>
            <a:r>
              <a:t>(1) Personal background                                (2) Onset of the COVID-19 crisis                                           (3) Institutional practices and policies                                 (4) Working during the pandemic                                       (5) Personal wellbeing during the pandemic </a:t>
            </a:r>
          </a:p>
        </p:txBody>
      </p:sp>
      <p:sp>
        <p:nvSpPr>
          <p:cNvPr id="191" name="Rectangle"/>
          <p:cNvSpPr/>
          <p:nvPr/>
        </p:nvSpPr>
        <p:spPr>
          <a:xfrm>
            <a:off x="6471839" y="9165845"/>
            <a:ext cx="613366" cy="721561"/>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Conceptual Model"/>
          <p:cNvSpPr txBox="1">
            <a:spLocks noGrp="1"/>
          </p:cNvSpPr>
          <p:nvPr>
            <p:ph type="title"/>
          </p:nvPr>
        </p:nvSpPr>
        <p:spPr>
          <a:xfrm>
            <a:off x="1689100" y="114300"/>
            <a:ext cx="21005800" cy="2286000"/>
          </a:xfrm>
          <a:prstGeom prst="rect">
            <a:avLst/>
          </a:prstGeom>
        </p:spPr>
        <p:txBody>
          <a:bodyPr/>
          <a:lstStyle>
            <a:lvl1pPr>
              <a:defRPr b="1">
                <a:latin typeface="Helvetica Neue"/>
                <a:ea typeface="Helvetica Neue"/>
                <a:cs typeface="Helvetica Neue"/>
                <a:sym typeface="Helvetica Neue"/>
              </a:defRPr>
            </a:lvl1pPr>
          </a:lstStyle>
          <a:p>
            <a:r>
              <a:t>Conceptual Model </a:t>
            </a:r>
          </a:p>
        </p:txBody>
      </p:sp>
      <p:pic>
        <p:nvPicPr>
          <p:cNvPr id="224" name="STEPPS logo with text_horizontal.jpg" descr="STEPPS logo with text_horizontal.jpg"/>
          <p:cNvPicPr>
            <a:picLocks noChangeAspect="1"/>
          </p:cNvPicPr>
          <p:nvPr/>
        </p:nvPicPr>
        <p:blipFill>
          <a:blip r:embed="rId3"/>
          <a:stretch>
            <a:fillRect/>
          </a:stretch>
        </p:blipFill>
        <p:spPr>
          <a:xfrm>
            <a:off x="20301894" y="9828195"/>
            <a:ext cx="4538896" cy="4538897"/>
          </a:xfrm>
          <a:prstGeom prst="rect">
            <a:avLst/>
          </a:prstGeom>
          <a:ln w="12700">
            <a:miter lim="400000"/>
          </a:ln>
        </p:spPr>
      </p:pic>
      <p:pic>
        <p:nvPicPr>
          <p:cNvPr id="225" name="Image" descr="Image"/>
          <p:cNvPicPr>
            <a:picLocks noChangeAspect="1"/>
          </p:cNvPicPr>
          <p:nvPr/>
        </p:nvPicPr>
        <p:blipFill>
          <a:blip r:embed="rId4"/>
          <a:stretch>
            <a:fillRect/>
          </a:stretch>
        </p:blipFill>
        <p:spPr>
          <a:xfrm>
            <a:off x="4814756" y="2303901"/>
            <a:ext cx="16199403" cy="10987798"/>
          </a:xfrm>
          <a:prstGeom prst="rect">
            <a:avLst/>
          </a:prstGeom>
          <a:ln w="12700">
            <a:miter lim="400000"/>
          </a:ln>
        </p:spPr>
      </p:pic>
    </p:spTree>
    <p:extLst>
      <p:ext uri="{BB962C8B-B14F-4D97-AF65-F5344CB8AC3E}">
        <p14:creationId xmlns:p14="http://schemas.microsoft.com/office/powerpoint/2010/main" val="69466516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election of Cities"/>
          <p:cNvSpPr txBox="1">
            <a:spLocks noGrp="1"/>
          </p:cNvSpPr>
          <p:nvPr>
            <p:ph type="title"/>
          </p:nvPr>
        </p:nvSpPr>
        <p:spPr>
          <a:prstGeom prst="rect">
            <a:avLst/>
          </a:prstGeom>
        </p:spPr>
        <p:txBody>
          <a:bodyPr/>
          <a:lstStyle>
            <a:lvl1pPr>
              <a:defRPr b="1">
                <a:latin typeface="Helvetica Neue"/>
                <a:ea typeface="Helvetica Neue"/>
                <a:cs typeface="Helvetica Neue"/>
                <a:sym typeface="Helvetica Neue"/>
              </a:defRPr>
            </a:lvl1pPr>
          </a:lstStyle>
          <a:p>
            <a:r>
              <a:rPr dirty="0"/>
              <a:t>Selection of Cities</a:t>
            </a:r>
            <a:r>
              <a:rPr lang="en-US" dirty="0"/>
              <a:t>: </a:t>
            </a:r>
            <a:r>
              <a:rPr lang="en-US" dirty="0" err="1"/>
              <a:t>Greenwall</a:t>
            </a:r>
            <a:r>
              <a:rPr dirty="0"/>
              <a:t> </a:t>
            </a:r>
          </a:p>
        </p:txBody>
      </p:sp>
      <p:pic>
        <p:nvPicPr>
          <p:cNvPr id="194" name="STEPPS logo with text_horizontal.jpg" descr="STEPPS logo with text_horizontal.jpg"/>
          <p:cNvPicPr>
            <a:picLocks noChangeAspect="1"/>
          </p:cNvPicPr>
          <p:nvPr/>
        </p:nvPicPr>
        <p:blipFill>
          <a:blip r:embed="rId3"/>
          <a:stretch>
            <a:fillRect/>
          </a:stretch>
        </p:blipFill>
        <p:spPr>
          <a:xfrm>
            <a:off x="20301894" y="9828195"/>
            <a:ext cx="4538896" cy="4538897"/>
          </a:xfrm>
          <a:prstGeom prst="rect">
            <a:avLst/>
          </a:prstGeom>
          <a:ln w="12700">
            <a:miter lim="400000"/>
          </a:ln>
        </p:spPr>
      </p:pic>
      <p:pic>
        <p:nvPicPr>
          <p:cNvPr id="196" name="Screen Shot 2021-09-03 at 2.41.51 PM.png" descr="Screen Shot 2021-09-03 at 2.41.51 PM.png"/>
          <p:cNvPicPr>
            <a:picLocks noChangeAspect="1"/>
          </p:cNvPicPr>
          <p:nvPr/>
        </p:nvPicPr>
        <p:blipFill>
          <a:blip r:embed="rId4"/>
          <a:stretch>
            <a:fillRect/>
          </a:stretch>
        </p:blipFill>
        <p:spPr>
          <a:xfrm>
            <a:off x="7699659" y="2498746"/>
            <a:ext cx="9421084" cy="4925508"/>
          </a:xfrm>
          <a:prstGeom prst="rect">
            <a:avLst/>
          </a:prstGeom>
          <a:ln w="12700">
            <a:miter lim="400000"/>
          </a:ln>
        </p:spPr>
      </p:pic>
      <p:pic>
        <p:nvPicPr>
          <p:cNvPr id="197" name="Screen Shot 2021-09-03 at 2.44.17 PM.png" descr="Screen Shot 2021-09-03 at 2.44.17 PM.png"/>
          <p:cNvPicPr>
            <a:picLocks noChangeAspect="1"/>
          </p:cNvPicPr>
          <p:nvPr/>
        </p:nvPicPr>
        <p:blipFill>
          <a:blip r:embed="rId5"/>
          <a:stretch>
            <a:fillRect/>
          </a:stretch>
        </p:blipFill>
        <p:spPr>
          <a:xfrm>
            <a:off x="7498628" y="8371822"/>
            <a:ext cx="10313695" cy="5354603"/>
          </a:xfrm>
          <a:prstGeom prst="rect">
            <a:avLst/>
          </a:prstGeom>
          <a:ln w="12700">
            <a:miter lim="400000"/>
          </a:ln>
        </p:spPr>
      </p:pic>
      <p:sp>
        <p:nvSpPr>
          <p:cNvPr id="198" name="New York, NY"/>
          <p:cNvSpPr txBox="1"/>
          <p:nvPr/>
        </p:nvSpPr>
        <p:spPr>
          <a:xfrm>
            <a:off x="9523275" y="5035853"/>
            <a:ext cx="2591182" cy="56044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New York, NY</a:t>
            </a:r>
          </a:p>
        </p:txBody>
      </p:sp>
      <p:sp>
        <p:nvSpPr>
          <p:cNvPr id="199" name="New Orleans, LA"/>
          <p:cNvSpPr txBox="1"/>
          <p:nvPr/>
        </p:nvSpPr>
        <p:spPr>
          <a:xfrm>
            <a:off x="9248383" y="11292929"/>
            <a:ext cx="3140965" cy="56044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New Orleans, LA</a:t>
            </a:r>
          </a:p>
        </p:txBody>
      </p:sp>
      <p:sp>
        <p:nvSpPr>
          <p:cNvPr id="200" name="NYC and NOLA experienced initial surge conditions at roughly the same time, peaking in early to mid April 2020."/>
          <p:cNvSpPr txBox="1"/>
          <p:nvPr/>
        </p:nvSpPr>
        <p:spPr>
          <a:xfrm>
            <a:off x="364745" y="6388766"/>
            <a:ext cx="6873360" cy="22732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3600" b="0"/>
            </a:lvl1pPr>
          </a:lstStyle>
          <a:p>
            <a:r>
              <a:t>NYC and NOLA experienced initial surge conditions at roughly the same time, peaking in early to mid April 2020.</a:t>
            </a:r>
          </a:p>
        </p:txBody>
      </p:sp>
      <p:sp>
        <p:nvSpPr>
          <p:cNvPr id="201" name="Line"/>
          <p:cNvSpPr/>
          <p:nvPr/>
        </p:nvSpPr>
        <p:spPr>
          <a:xfrm flipV="1">
            <a:off x="7347017" y="5346384"/>
            <a:ext cx="1509256" cy="837749"/>
          </a:xfrm>
          <a:prstGeom prst="line">
            <a:avLst/>
          </a:prstGeom>
          <a:ln w="25400">
            <a:solidFill>
              <a:srgbClr val="000000"/>
            </a:solidFill>
            <a:miter lim="400000"/>
            <a:tailEnd type="triangle"/>
          </a:ln>
        </p:spPr>
        <p:txBody>
          <a:bodyPr lIns="50800" tIns="50800" rIns="50800" bIns="50800" anchor="ctr"/>
          <a:lstStyle/>
          <a:p>
            <a:endParaRPr/>
          </a:p>
        </p:txBody>
      </p:sp>
      <p:sp>
        <p:nvSpPr>
          <p:cNvPr id="202" name="Line"/>
          <p:cNvSpPr/>
          <p:nvPr/>
        </p:nvSpPr>
        <p:spPr>
          <a:xfrm>
            <a:off x="7343595" y="8902751"/>
            <a:ext cx="993044" cy="1865034"/>
          </a:xfrm>
          <a:prstGeom prst="line">
            <a:avLst/>
          </a:prstGeom>
          <a:ln w="25400">
            <a:solidFill>
              <a:srgbClr val="000000"/>
            </a:solidFill>
            <a:miter lim="400000"/>
            <a:tailEnd type="triangle"/>
          </a:ln>
        </p:spPr>
        <p:txBody>
          <a:bodyPr lIns="50800" tIns="50800" rIns="50800" bIns="50800" anchor="ctr"/>
          <a:lstStyle/>
          <a:p>
            <a:endParaRPr/>
          </a:p>
        </p:txBody>
      </p:sp>
      <p:sp>
        <p:nvSpPr>
          <p:cNvPr id="203" name="Rectangle"/>
          <p:cNvSpPr/>
          <p:nvPr/>
        </p:nvSpPr>
        <p:spPr>
          <a:xfrm>
            <a:off x="237805" y="6223000"/>
            <a:ext cx="7127240" cy="2708203"/>
          </a:xfrm>
          <a:prstGeom prst="rect">
            <a:avLst/>
          </a:prstGeom>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04" name="Interviews completed…"/>
          <p:cNvSpPr txBox="1"/>
          <p:nvPr/>
        </p:nvSpPr>
        <p:spPr>
          <a:xfrm>
            <a:off x="17582297" y="3403864"/>
            <a:ext cx="3861055" cy="100533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b="0"/>
            </a:pPr>
            <a:r>
              <a:t>Interviews completed </a:t>
            </a:r>
          </a:p>
          <a:p>
            <a:pPr algn="l">
              <a:defRPr b="0"/>
            </a:pPr>
            <a:r>
              <a:t>Feb 2021-July 2021.</a:t>
            </a:r>
          </a:p>
        </p:txBody>
      </p:sp>
      <p:sp>
        <p:nvSpPr>
          <p:cNvPr id="205" name="Interviews completed…"/>
          <p:cNvSpPr txBox="1"/>
          <p:nvPr/>
        </p:nvSpPr>
        <p:spPr>
          <a:xfrm>
            <a:off x="17756578" y="8955301"/>
            <a:ext cx="5196592" cy="100533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b="0"/>
            </a:pPr>
            <a:r>
              <a:t>Interviews completed </a:t>
            </a:r>
          </a:p>
          <a:p>
            <a:pPr algn="l">
              <a:defRPr b="0"/>
            </a:pPr>
            <a:r>
              <a:t>May 2021-October 2021. </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election of Cities"/>
          <p:cNvSpPr txBox="1">
            <a:spLocks noGrp="1"/>
          </p:cNvSpPr>
          <p:nvPr>
            <p:ph type="title"/>
          </p:nvPr>
        </p:nvSpPr>
        <p:spPr>
          <a:prstGeom prst="rect">
            <a:avLst/>
          </a:prstGeom>
        </p:spPr>
        <p:txBody>
          <a:bodyPr/>
          <a:lstStyle>
            <a:lvl1pPr>
              <a:defRPr b="1">
                <a:latin typeface="Helvetica Neue"/>
                <a:ea typeface="Helvetica Neue"/>
                <a:cs typeface="Helvetica Neue"/>
                <a:sym typeface="Helvetica Neue"/>
              </a:defRPr>
            </a:lvl1pPr>
          </a:lstStyle>
          <a:p>
            <a:r>
              <a:rPr dirty="0"/>
              <a:t>Selection of Cities</a:t>
            </a:r>
            <a:r>
              <a:rPr lang="en-US" dirty="0"/>
              <a:t>: NIOSH</a:t>
            </a:r>
            <a:r>
              <a:rPr dirty="0"/>
              <a:t> </a:t>
            </a:r>
          </a:p>
        </p:txBody>
      </p:sp>
      <p:pic>
        <p:nvPicPr>
          <p:cNvPr id="194" name="STEPPS logo with text_horizontal.jpg" descr="STEPPS logo with text_horizontal.jpg"/>
          <p:cNvPicPr>
            <a:picLocks noChangeAspect="1"/>
          </p:cNvPicPr>
          <p:nvPr/>
        </p:nvPicPr>
        <p:blipFill>
          <a:blip r:embed="rId3"/>
          <a:stretch>
            <a:fillRect/>
          </a:stretch>
        </p:blipFill>
        <p:spPr>
          <a:xfrm>
            <a:off x="20301894" y="9828195"/>
            <a:ext cx="4538896" cy="4538897"/>
          </a:xfrm>
          <a:prstGeom prst="rect">
            <a:avLst/>
          </a:prstGeom>
          <a:ln w="12700">
            <a:miter lim="400000"/>
          </a:ln>
        </p:spPr>
      </p:pic>
      <p:sp>
        <p:nvSpPr>
          <p:cNvPr id="200" name="NYC and NOLA experienced initial surge conditions at roughly the same time, peaking in early to mid April 2020."/>
          <p:cNvSpPr txBox="1"/>
          <p:nvPr/>
        </p:nvSpPr>
        <p:spPr>
          <a:xfrm>
            <a:off x="364745" y="6366075"/>
            <a:ext cx="6873360" cy="231858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3600" b="0"/>
            </a:lvl1pPr>
          </a:lstStyle>
          <a:p>
            <a:r>
              <a:rPr lang="en-US" dirty="0"/>
              <a:t>LA</a:t>
            </a:r>
            <a:r>
              <a:rPr dirty="0"/>
              <a:t> and </a:t>
            </a:r>
            <a:r>
              <a:rPr lang="en-US" dirty="0"/>
              <a:t>Miami</a:t>
            </a:r>
            <a:r>
              <a:rPr dirty="0"/>
              <a:t> </a:t>
            </a:r>
            <a:r>
              <a:rPr lang="en-US" dirty="0"/>
              <a:t>peaked relatively later on as compared to NYC and NOLA, and both had major surges in winter 2020.</a:t>
            </a:r>
            <a:endParaRPr dirty="0"/>
          </a:p>
        </p:txBody>
      </p:sp>
      <p:sp>
        <p:nvSpPr>
          <p:cNvPr id="203" name="Rectangle"/>
          <p:cNvSpPr/>
          <p:nvPr/>
        </p:nvSpPr>
        <p:spPr>
          <a:xfrm>
            <a:off x="237805" y="6223000"/>
            <a:ext cx="7127240" cy="2708203"/>
          </a:xfrm>
          <a:prstGeom prst="rect">
            <a:avLst/>
          </a:prstGeom>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3" name="Picture 2" descr="Chart, line chart&#10;&#10;Description automatically generated">
            <a:extLst>
              <a:ext uri="{FF2B5EF4-FFF2-40B4-BE49-F238E27FC236}">
                <a16:creationId xmlns:a16="http://schemas.microsoft.com/office/drawing/2014/main" id="{E231B159-FE72-0774-9084-D91D55E06C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2742" y="2724201"/>
            <a:ext cx="10337800" cy="5194300"/>
          </a:xfrm>
          <a:prstGeom prst="rect">
            <a:avLst/>
          </a:prstGeom>
        </p:spPr>
      </p:pic>
      <p:sp>
        <p:nvSpPr>
          <p:cNvPr id="204" name="Interviews completed…"/>
          <p:cNvSpPr txBox="1"/>
          <p:nvPr/>
        </p:nvSpPr>
        <p:spPr>
          <a:xfrm>
            <a:off x="18833845" y="3378921"/>
            <a:ext cx="4459554" cy="102592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b="0"/>
            </a:pPr>
            <a:r>
              <a:rPr dirty="0"/>
              <a:t>Interviews completed </a:t>
            </a:r>
          </a:p>
          <a:p>
            <a:pPr algn="l">
              <a:defRPr b="0"/>
            </a:pPr>
            <a:r>
              <a:rPr lang="en-US" dirty="0"/>
              <a:t>October</a:t>
            </a:r>
            <a:r>
              <a:rPr dirty="0"/>
              <a:t> 2021-</a:t>
            </a:r>
            <a:r>
              <a:rPr lang="en-US" dirty="0"/>
              <a:t>April 2022</a:t>
            </a:r>
            <a:r>
              <a:rPr dirty="0"/>
              <a:t>.</a:t>
            </a:r>
          </a:p>
        </p:txBody>
      </p:sp>
      <p:sp>
        <p:nvSpPr>
          <p:cNvPr id="205" name="Interviews completed…"/>
          <p:cNvSpPr txBox="1"/>
          <p:nvPr/>
        </p:nvSpPr>
        <p:spPr>
          <a:xfrm>
            <a:off x="18591465" y="8938077"/>
            <a:ext cx="5196592" cy="102592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b="0"/>
            </a:pPr>
            <a:r>
              <a:rPr dirty="0"/>
              <a:t>Interviews completed </a:t>
            </a:r>
          </a:p>
          <a:p>
            <a:pPr algn="l">
              <a:defRPr b="0"/>
            </a:pPr>
            <a:r>
              <a:rPr lang="en-US" dirty="0"/>
              <a:t>October 2021-June 2022.</a:t>
            </a:r>
            <a:endParaRPr dirty="0"/>
          </a:p>
        </p:txBody>
      </p:sp>
      <p:sp>
        <p:nvSpPr>
          <p:cNvPr id="201" name="Line"/>
          <p:cNvSpPr/>
          <p:nvPr/>
        </p:nvSpPr>
        <p:spPr>
          <a:xfrm flipV="1">
            <a:off x="7365045" y="5393618"/>
            <a:ext cx="1509256" cy="837749"/>
          </a:xfrm>
          <a:prstGeom prst="line">
            <a:avLst/>
          </a:prstGeom>
          <a:ln w="25400">
            <a:solidFill>
              <a:srgbClr val="000000"/>
            </a:solidFill>
            <a:miter lim="400000"/>
            <a:tailEnd type="triangle"/>
          </a:ln>
        </p:spPr>
        <p:txBody>
          <a:bodyPr lIns="50800" tIns="50800" rIns="50800" bIns="50800" anchor="ctr"/>
          <a:lstStyle/>
          <a:p>
            <a:endParaRPr/>
          </a:p>
        </p:txBody>
      </p:sp>
      <p:sp>
        <p:nvSpPr>
          <p:cNvPr id="198" name="New York, NY"/>
          <p:cNvSpPr txBox="1"/>
          <p:nvPr/>
        </p:nvSpPr>
        <p:spPr>
          <a:xfrm>
            <a:off x="8874301" y="4829361"/>
            <a:ext cx="3117841" cy="56425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rPr lang="en-US" dirty="0"/>
              <a:t>Los Angeles, CA</a:t>
            </a:r>
            <a:endParaRPr dirty="0"/>
          </a:p>
        </p:txBody>
      </p:sp>
      <p:pic>
        <p:nvPicPr>
          <p:cNvPr id="5" name="Picture 4" descr="Chart, histogram&#10;&#10;Description automatically generated">
            <a:extLst>
              <a:ext uri="{FF2B5EF4-FFF2-40B4-BE49-F238E27FC236}">
                <a16:creationId xmlns:a16="http://schemas.microsoft.com/office/drawing/2014/main" id="{50F18521-BA50-2C23-B0D2-DDA05F8D64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0842" y="8684658"/>
            <a:ext cx="10299700" cy="4780978"/>
          </a:xfrm>
          <a:prstGeom prst="rect">
            <a:avLst/>
          </a:prstGeom>
        </p:spPr>
      </p:pic>
      <p:sp>
        <p:nvSpPr>
          <p:cNvPr id="202" name="Line"/>
          <p:cNvSpPr/>
          <p:nvPr/>
        </p:nvSpPr>
        <p:spPr>
          <a:xfrm>
            <a:off x="7365045" y="8948371"/>
            <a:ext cx="993044" cy="1865034"/>
          </a:xfrm>
          <a:prstGeom prst="line">
            <a:avLst/>
          </a:prstGeom>
          <a:ln w="25400">
            <a:solidFill>
              <a:srgbClr val="000000"/>
            </a:solidFill>
            <a:miter lim="400000"/>
            <a:tailEnd type="triangle"/>
          </a:ln>
        </p:spPr>
        <p:txBody>
          <a:bodyPr lIns="50800" tIns="50800" rIns="50800" bIns="50800" anchor="ctr"/>
          <a:lstStyle/>
          <a:p>
            <a:endParaRPr/>
          </a:p>
        </p:txBody>
      </p:sp>
      <p:sp>
        <p:nvSpPr>
          <p:cNvPr id="199" name="New Orleans, LA"/>
          <p:cNvSpPr txBox="1"/>
          <p:nvPr/>
        </p:nvSpPr>
        <p:spPr>
          <a:xfrm>
            <a:off x="8358089" y="10766831"/>
            <a:ext cx="1889941" cy="56425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rPr lang="en-US" dirty="0"/>
              <a:t>Miami, FL</a:t>
            </a:r>
            <a:endParaRPr dirty="0"/>
          </a:p>
        </p:txBody>
      </p:sp>
    </p:spTree>
    <p:extLst>
      <p:ext uri="{BB962C8B-B14F-4D97-AF65-F5344CB8AC3E}">
        <p14:creationId xmlns:p14="http://schemas.microsoft.com/office/powerpoint/2010/main" val="2781296612"/>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{45DD4ED5-E94D-C74D-A10E-26396413D0F5}tf10001070</Template>
  <TotalTime>492</TotalTime>
  <Words>2923</Words>
  <Application>Microsoft Macintosh PowerPoint</Application>
  <PresentationFormat>Custom</PresentationFormat>
  <Paragraphs>353</Paragraphs>
  <Slides>21</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Calibri</vt:lpstr>
      <vt:lpstr>Courier New</vt:lpstr>
      <vt:lpstr>Helvetica Neue</vt:lpstr>
      <vt:lpstr>Helvetica Neue Light</vt:lpstr>
      <vt:lpstr>Helvetica Neue Medium</vt:lpstr>
      <vt:lpstr>Times New Roman</vt:lpstr>
      <vt:lpstr>Wingdings</vt:lpstr>
      <vt:lpstr>White</vt:lpstr>
      <vt:lpstr>What Do Physicians Want  from Leadership?: Insights from a Qualitative Four-City Study  of Systems Factors  in Occupational Health and Wellbeing  During COVID-19 </vt:lpstr>
      <vt:lpstr>Acknowledgments </vt:lpstr>
      <vt:lpstr>The Team</vt:lpstr>
      <vt:lpstr>Why we did this study </vt:lpstr>
      <vt:lpstr>Study To Examine Physicians’ Pandemic Stress </vt:lpstr>
      <vt:lpstr>Research Design and Methods</vt:lpstr>
      <vt:lpstr>Conceptual Model </vt:lpstr>
      <vt:lpstr>Selection of Cities: Greenwall </vt:lpstr>
      <vt:lpstr>Selection of Cities: NIOSH </vt:lpstr>
      <vt:lpstr>Sample: Greenwall</vt:lpstr>
      <vt:lpstr>Sample: NIOSH</vt:lpstr>
      <vt:lpstr>Research snapshot: Responses to question about “most challenging stressors” during pandemic</vt:lpstr>
      <vt:lpstr>INDIVIDUAL</vt:lpstr>
      <vt:lpstr>INSTITUTIONAL</vt:lpstr>
      <vt:lpstr>PROFESSIONAL</vt:lpstr>
      <vt:lpstr>SOCIETAL</vt:lpstr>
      <vt:lpstr>SOCIETAL</vt:lpstr>
      <vt:lpstr>“Silver linings” and sources of resilience</vt:lpstr>
      <vt:lpstr>“How have you been feeling about your job during the pandemic?” </vt:lpstr>
      <vt:lpstr>What changes would you recommend to improve physician stress and wellbeing?  </vt:lpstr>
      <vt:lpstr>Takeaways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Systems Work  Against the Individual: COVID-19 and Clinician Burnout </dc:title>
  <cp:lastModifiedBy>Buchbinder, Mara</cp:lastModifiedBy>
  <cp:revision>30</cp:revision>
  <dcterms:modified xsi:type="dcterms:W3CDTF">2022-08-24T16:53:15Z</dcterms:modified>
</cp:coreProperties>
</file>